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tags/tag1.xml" ContentType="application/vnd.openxmlformats-officedocument.presentationml.tags+xml"/>
  <Override PartName="/ppt/notesSlides/notesSlide6.xml" ContentType="application/vnd.openxmlformats-officedocument.presentationml.notesSlide+xml"/>
  <Override PartName="/ppt/tags/tag2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2"/>
  </p:notesMasterIdLst>
  <p:sldIdLst>
    <p:sldId id="1787" r:id="rId2"/>
    <p:sldId id="686" r:id="rId3"/>
    <p:sldId id="475" r:id="rId4"/>
    <p:sldId id="1801" r:id="rId5"/>
    <p:sldId id="1796" r:id="rId6"/>
    <p:sldId id="1790" r:id="rId7"/>
    <p:sldId id="1791" r:id="rId8"/>
    <p:sldId id="1798" r:id="rId9"/>
    <p:sldId id="1799" r:id="rId10"/>
    <p:sldId id="1794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78069" autoAdjust="0"/>
  </p:normalViewPr>
  <p:slideViewPr>
    <p:cSldViewPr snapToGrid="0">
      <p:cViewPr varScale="1">
        <p:scale>
          <a:sx n="49" d="100"/>
          <a:sy n="49" d="100"/>
        </p:scale>
        <p:origin x="1336" y="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2.jpg>
</file>

<file path=ppt/media/image3.png>
</file>

<file path=ppt/media/image4.jpe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059F0FE-A469-45F4-B8DD-46C7B6DB2FA5}" type="datetimeFigureOut">
              <a:rPr lang="en-US" smtClean="0"/>
              <a:t>1/25/2023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742EAA6-E36C-48C3-A44A-63382A387F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533311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Australia’s housing crisis, largely hidden, is getting worse</a:t>
            </a:r>
          </a:p>
          <a:p>
            <a:r>
              <a:rPr lang="en-US" dirty="0"/>
              <a:t>https://finance.yahoo.com/news/australias-housing-crisis-largely-hidden-070415119.html?guccounter=1&amp;guce_referrer=aHR0cHM6Ly93d3cuZ29vZ2xlLmNvbS8&amp;guce_referrer_sig=AQAAAIeblSi7VEKUODbNCb9V4JDKGXyZJvlZsU_59oHV11iTLIA7Hz_-1hB6AIFjgR0hweoHP6PmFcHpz2DsQSW68EBJh7Ca8uaCkOsTQEnCZbUC_LqUkeBKCa_tS8VV1wWzrZfa3WtiOzj0sOeX1ZC88oJINHwQ2SiuGTf3YaZd73kv</a:t>
            </a:r>
          </a:p>
          <a:p>
            <a:endParaRPr lang="en-US" dirty="0"/>
          </a:p>
          <a:p>
            <a:r>
              <a:rPr lang="en-US" dirty="0" err="1"/>
              <a:t>Statistia</a:t>
            </a:r>
            <a:r>
              <a:rPr lang="en-US" dirty="0"/>
              <a:t> chart:</a:t>
            </a:r>
          </a:p>
          <a:p>
            <a:r>
              <a:rPr lang="en-US" dirty="0"/>
              <a:t>https://www.statista.com/chart/16902/places-where-its-hardest-to-afford-a-home/</a:t>
            </a:r>
          </a:p>
          <a:p>
            <a:endParaRPr lang="en-US" dirty="0"/>
          </a:p>
          <a:p>
            <a:r>
              <a:rPr lang="en-US" dirty="0"/>
              <a:t>Underquoting article title:</a:t>
            </a:r>
            <a:br>
              <a:rPr lang="en-US" dirty="0"/>
            </a:br>
            <a:r>
              <a:rPr lang="en-US" dirty="0"/>
              <a:t>https://www.theguardian.com/business/2022/aug/27/underquoting-in-australian-real-estate-industry-is-leaving-buyers-feeling-betrayed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POINTS TO COVER:</a:t>
            </a:r>
          </a:p>
          <a:p>
            <a:r>
              <a:rPr lang="en-US" dirty="0"/>
              <a:t>Australian citizens have difficulty finding housing.</a:t>
            </a:r>
          </a:p>
          <a:p>
            <a:r>
              <a:rPr lang="en-US" dirty="0"/>
              <a:t>Historically, Australia has had issues with housing affordability, seeing rising real estate prices over the past decade(s) or so. </a:t>
            </a:r>
          </a:p>
          <a:p>
            <a:r>
              <a:rPr lang="en-US" dirty="0"/>
              <a:t>This has made many Australian cities some of the least affordable places in the world.</a:t>
            </a:r>
          </a:p>
          <a:p>
            <a:r>
              <a:rPr lang="en-US" dirty="0"/>
              <a:t>Additionally, the real estate industry in Australia has rampant underquoting, which is to the </a:t>
            </a:r>
            <a:r>
              <a:rPr lang="en-US" dirty="0" err="1"/>
              <a:t>detremient</a:t>
            </a:r>
            <a:r>
              <a:rPr lang="en-US" dirty="0"/>
              <a:t> of buyers.</a:t>
            </a:r>
          </a:p>
          <a:p>
            <a:r>
              <a:rPr lang="en-US" dirty="0"/>
              <a:t>They go out and look at these properties, but eventually find out that the true value is beyond their price point.</a:t>
            </a:r>
          </a:p>
          <a:p>
            <a:endParaRPr lang="en-US" dirty="0"/>
          </a:p>
          <a:p>
            <a:r>
              <a:rPr lang="en-US" dirty="0"/>
              <a:t>By using a model, a buyer can look at the characteristics of a property in a listing and estimate the true price; better informed, find properties at a discount, find properties that fit their requirements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742EAA6-E36C-48C3-A44A-63382A387F3F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978741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742EAA6-E36C-48C3-A44A-63382A387F3F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965628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Dataset – 1000 house listings </a:t>
            </a:r>
            <a:r>
              <a:rPr lang="en-US" dirty="0" err="1"/>
              <a:t>publically</a:t>
            </a:r>
            <a:r>
              <a:rPr lang="en-US" dirty="0"/>
              <a:t> available from Kaggle</a:t>
            </a:r>
          </a:p>
          <a:p>
            <a:r>
              <a:rPr lang="en-US" dirty="0"/>
              <a:t>After cleaning process – approximately 800 observations</a:t>
            </a:r>
          </a:p>
          <a:p>
            <a:endParaRPr lang="en-US" dirty="0"/>
          </a:p>
          <a:p>
            <a:r>
              <a:rPr lang="en-US" dirty="0"/>
              <a:t>Cleaning (land and building size, price)</a:t>
            </a:r>
          </a:p>
          <a:p>
            <a:r>
              <a:rPr lang="en-US" dirty="0"/>
              <a:t>Imputation of land, building, price according to property type</a:t>
            </a:r>
          </a:p>
          <a:p>
            <a:endParaRPr lang="en-US" dirty="0"/>
          </a:p>
          <a:p>
            <a:r>
              <a:rPr lang="en-US" dirty="0"/>
              <a:t>Preprocessing (scaling data + encoding property type and product depth)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742EAA6-E36C-48C3-A44A-63382A387F3F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497268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742EAA6-E36C-48C3-A44A-63382A387F3F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08895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742EAA6-E36C-48C3-A44A-63382A387F3F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869182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Other statistics:</a:t>
            </a:r>
          </a:p>
          <a:p>
            <a:r>
              <a:rPr lang="en-US" dirty="0"/>
              <a:t>Most prevalent housing types: houses, units (375, 221)</a:t>
            </a:r>
          </a:p>
          <a:p>
            <a:r>
              <a:rPr lang="en-US" dirty="0"/>
              <a:t>Most prevalent product depth (variant): premiere (563)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742EAA6-E36C-48C3-A44A-63382A387F3F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129728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087494-112F-441C-9757-76177A979D8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9E47B8A-AD70-4CB5-B782-D5D5A001429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D595AA2-E535-48C2-AA6E-83B0945328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5220F4-79C4-49BC-8362-2E5A1EA197D9}" type="datetimeFigureOut">
              <a:rPr lang="en-US" smtClean="0"/>
              <a:t>1/25/2023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0281A83-6AC8-431E-807F-29555CCC73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CBB5140-399F-42B5-A5A7-1B0F64D49F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8FE4FD-911E-4952-8E38-074ECEE4C2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220459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175C91-DA85-40A0-923D-6649F35166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0693BC5-7478-4BA7-A7D2-0E83C0D0494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698DA0A-8A27-41A9-ABC5-901FF1C36D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5220F4-79C4-49BC-8362-2E5A1EA197D9}" type="datetimeFigureOut">
              <a:rPr lang="en-US" smtClean="0"/>
              <a:t>1/25/2023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255A88-0462-4375-985C-07AE76946B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81EF3D6-6A48-43C6-96F8-B251C39D76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8FE4FD-911E-4952-8E38-074ECEE4C2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25864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5A6887C-6591-43AE-BF02-753551CE4F6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F262192-13C4-4BA7-B2F3-3BEE032812D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557DCCC-84D1-4056-BE7A-0B20F91988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5220F4-79C4-49BC-8362-2E5A1EA197D9}" type="datetimeFigureOut">
              <a:rPr lang="en-US" smtClean="0"/>
              <a:t>1/25/2023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AA81E5C-9E70-4B81-89BA-C43DA21465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A9EF9B-80BC-478D-A028-3F2C75D0B1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8FE4FD-911E-4952-8E38-074ECEE4C2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318462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Title Slide - Black">
    <p:bg bwMode="gray"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" name="Group 29">
            <a:extLst>
              <a:ext uri="{FF2B5EF4-FFF2-40B4-BE49-F238E27FC236}">
                <a16:creationId xmlns:a16="http://schemas.microsoft.com/office/drawing/2014/main" id="{E9ED29CA-6A60-490D-9D54-EA7CC7AF832C}"/>
              </a:ext>
            </a:extLst>
          </p:cNvPr>
          <p:cNvGrpSpPr>
            <a:grpSpLocks noChangeAspect="1"/>
          </p:cNvGrpSpPr>
          <p:nvPr/>
        </p:nvGrpSpPr>
        <p:grpSpPr>
          <a:xfrm>
            <a:off x="475325" y="457200"/>
            <a:ext cx="1998000" cy="374400"/>
            <a:chOff x="398463" y="404813"/>
            <a:chExt cx="1627187" cy="307976"/>
          </a:xfrm>
          <a:solidFill>
            <a:schemeClr val="bg1"/>
          </a:solidFill>
        </p:grpSpPr>
        <p:sp>
          <p:nvSpPr>
            <p:cNvPr id="31" name="Oval 5">
              <a:extLst>
                <a:ext uri="{FF2B5EF4-FFF2-40B4-BE49-F238E27FC236}">
                  <a16:creationId xmlns:a16="http://schemas.microsoft.com/office/drawing/2014/main" id="{119E2360-A688-44DF-A6BB-76D18177CCF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938338" y="625476"/>
              <a:ext cx="87312" cy="87313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2600" dirty="0">
                <a:solidFill>
                  <a:schemeClr val="accent1"/>
                </a:solidFill>
              </a:endParaRPr>
            </a:p>
          </p:txBody>
        </p:sp>
        <p:sp>
          <p:nvSpPr>
            <p:cNvPr id="32" name="Freeform 6">
              <a:extLst>
                <a:ext uri="{FF2B5EF4-FFF2-40B4-BE49-F238E27FC236}">
                  <a16:creationId xmlns:a16="http://schemas.microsoft.com/office/drawing/2014/main" id="{4265C3C7-34A9-47F1-AB5F-2771E187891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98463" y="406401"/>
              <a:ext cx="247650" cy="301625"/>
            </a:xfrm>
            <a:custGeom>
              <a:avLst/>
              <a:gdLst>
                <a:gd name="T0" fmla="*/ 287 w 287"/>
                <a:gd name="T1" fmla="*/ 166 h 347"/>
                <a:gd name="T2" fmla="*/ 240 w 287"/>
                <a:gd name="T3" fmla="*/ 300 h 347"/>
                <a:gd name="T4" fmla="*/ 109 w 287"/>
                <a:gd name="T5" fmla="*/ 347 h 347"/>
                <a:gd name="T6" fmla="*/ 0 w 287"/>
                <a:gd name="T7" fmla="*/ 347 h 347"/>
                <a:gd name="T8" fmla="*/ 0 w 287"/>
                <a:gd name="T9" fmla="*/ 0 h 347"/>
                <a:gd name="T10" fmla="*/ 117 w 287"/>
                <a:gd name="T11" fmla="*/ 0 h 347"/>
                <a:gd name="T12" fmla="*/ 243 w 287"/>
                <a:gd name="T13" fmla="*/ 43 h 347"/>
                <a:gd name="T14" fmla="*/ 287 w 287"/>
                <a:gd name="T15" fmla="*/ 166 h 347"/>
                <a:gd name="T16" fmla="*/ 192 w 287"/>
                <a:gd name="T17" fmla="*/ 170 h 347"/>
                <a:gd name="T18" fmla="*/ 174 w 287"/>
                <a:gd name="T19" fmla="*/ 99 h 347"/>
                <a:gd name="T20" fmla="*/ 118 w 287"/>
                <a:gd name="T21" fmla="*/ 76 h 347"/>
                <a:gd name="T22" fmla="*/ 91 w 287"/>
                <a:gd name="T23" fmla="*/ 76 h 347"/>
                <a:gd name="T24" fmla="*/ 91 w 287"/>
                <a:gd name="T25" fmla="*/ 270 h 347"/>
                <a:gd name="T26" fmla="*/ 111 w 287"/>
                <a:gd name="T27" fmla="*/ 270 h 347"/>
                <a:gd name="T28" fmla="*/ 173 w 287"/>
                <a:gd name="T29" fmla="*/ 245 h 347"/>
                <a:gd name="T30" fmla="*/ 192 w 287"/>
                <a:gd name="T31" fmla="*/ 170 h 3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87" h="347">
                  <a:moveTo>
                    <a:pt x="287" y="166"/>
                  </a:moveTo>
                  <a:cubicBezTo>
                    <a:pt x="287" y="224"/>
                    <a:pt x="271" y="269"/>
                    <a:pt x="240" y="300"/>
                  </a:cubicBezTo>
                  <a:cubicBezTo>
                    <a:pt x="209" y="331"/>
                    <a:pt x="165" y="347"/>
                    <a:pt x="109" y="347"/>
                  </a:cubicBezTo>
                  <a:cubicBezTo>
                    <a:pt x="0" y="347"/>
                    <a:pt x="0" y="347"/>
                    <a:pt x="0" y="347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71" y="0"/>
                    <a:pt x="213" y="15"/>
                    <a:pt x="243" y="43"/>
                  </a:cubicBezTo>
                  <a:cubicBezTo>
                    <a:pt x="272" y="72"/>
                    <a:pt x="287" y="113"/>
                    <a:pt x="287" y="166"/>
                  </a:cubicBezTo>
                  <a:moveTo>
                    <a:pt x="192" y="170"/>
                  </a:moveTo>
                  <a:cubicBezTo>
                    <a:pt x="192" y="138"/>
                    <a:pt x="186" y="114"/>
                    <a:pt x="174" y="99"/>
                  </a:cubicBezTo>
                  <a:cubicBezTo>
                    <a:pt x="161" y="84"/>
                    <a:pt x="143" y="76"/>
                    <a:pt x="118" y="76"/>
                  </a:cubicBezTo>
                  <a:cubicBezTo>
                    <a:pt x="91" y="76"/>
                    <a:pt x="91" y="76"/>
                    <a:pt x="91" y="76"/>
                  </a:cubicBezTo>
                  <a:cubicBezTo>
                    <a:pt x="91" y="270"/>
                    <a:pt x="91" y="270"/>
                    <a:pt x="91" y="270"/>
                  </a:cubicBezTo>
                  <a:cubicBezTo>
                    <a:pt x="111" y="270"/>
                    <a:pt x="111" y="270"/>
                    <a:pt x="111" y="270"/>
                  </a:cubicBezTo>
                  <a:cubicBezTo>
                    <a:pt x="139" y="270"/>
                    <a:pt x="160" y="262"/>
                    <a:pt x="173" y="245"/>
                  </a:cubicBezTo>
                  <a:cubicBezTo>
                    <a:pt x="186" y="229"/>
                    <a:pt x="192" y="204"/>
                    <a:pt x="192" y="17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2600" dirty="0">
                <a:solidFill>
                  <a:schemeClr val="bg1"/>
                </a:solidFill>
              </a:endParaRPr>
            </a:p>
          </p:txBody>
        </p:sp>
        <p:sp>
          <p:nvSpPr>
            <p:cNvPr id="33" name="Rectangle 7">
              <a:extLst>
                <a:ext uri="{FF2B5EF4-FFF2-40B4-BE49-F238E27FC236}">
                  <a16:creationId xmlns:a16="http://schemas.microsoft.com/office/drawing/2014/main" id="{A9400861-EDC5-4A80-9569-C20320CE006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06463" y="404813"/>
              <a:ext cx="74612" cy="3032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2600" dirty="0">
                <a:solidFill>
                  <a:schemeClr val="bg1"/>
                </a:solidFill>
              </a:endParaRPr>
            </a:p>
          </p:txBody>
        </p:sp>
        <p:sp>
          <p:nvSpPr>
            <p:cNvPr id="34" name="Freeform 8">
              <a:extLst>
                <a:ext uri="{FF2B5EF4-FFF2-40B4-BE49-F238E27FC236}">
                  <a16:creationId xmlns:a16="http://schemas.microsoft.com/office/drawing/2014/main" id="{64DC9296-DBBC-4C4E-ACB4-7DA2607D524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011238" y="479426"/>
              <a:ext cx="215900" cy="231775"/>
            </a:xfrm>
            <a:custGeom>
              <a:avLst/>
              <a:gdLst>
                <a:gd name="T0" fmla="*/ 252 w 252"/>
                <a:gd name="T1" fmla="*/ 133 h 267"/>
                <a:gd name="T2" fmla="*/ 218 w 252"/>
                <a:gd name="T3" fmla="*/ 232 h 267"/>
                <a:gd name="T4" fmla="*/ 125 w 252"/>
                <a:gd name="T5" fmla="*/ 267 h 267"/>
                <a:gd name="T6" fmla="*/ 34 w 252"/>
                <a:gd name="T7" fmla="*/ 231 h 267"/>
                <a:gd name="T8" fmla="*/ 0 w 252"/>
                <a:gd name="T9" fmla="*/ 133 h 267"/>
                <a:gd name="T10" fmla="*/ 33 w 252"/>
                <a:gd name="T11" fmla="*/ 35 h 267"/>
                <a:gd name="T12" fmla="*/ 127 w 252"/>
                <a:gd name="T13" fmla="*/ 0 h 267"/>
                <a:gd name="T14" fmla="*/ 192 w 252"/>
                <a:gd name="T15" fmla="*/ 16 h 267"/>
                <a:gd name="T16" fmla="*/ 236 w 252"/>
                <a:gd name="T17" fmla="*/ 63 h 267"/>
                <a:gd name="T18" fmla="*/ 252 w 252"/>
                <a:gd name="T19" fmla="*/ 133 h 267"/>
                <a:gd name="T20" fmla="*/ 88 w 252"/>
                <a:gd name="T21" fmla="*/ 133 h 267"/>
                <a:gd name="T22" fmla="*/ 97 w 252"/>
                <a:gd name="T23" fmla="*/ 184 h 267"/>
                <a:gd name="T24" fmla="*/ 126 w 252"/>
                <a:gd name="T25" fmla="*/ 201 h 267"/>
                <a:gd name="T26" fmla="*/ 155 w 252"/>
                <a:gd name="T27" fmla="*/ 184 h 267"/>
                <a:gd name="T28" fmla="*/ 163 w 252"/>
                <a:gd name="T29" fmla="*/ 133 h 267"/>
                <a:gd name="T30" fmla="*/ 155 w 252"/>
                <a:gd name="T31" fmla="*/ 83 h 267"/>
                <a:gd name="T32" fmla="*/ 126 w 252"/>
                <a:gd name="T33" fmla="*/ 66 h 267"/>
                <a:gd name="T34" fmla="*/ 97 w 252"/>
                <a:gd name="T35" fmla="*/ 83 h 267"/>
                <a:gd name="T36" fmla="*/ 88 w 252"/>
                <a:gd name="T37" fmla="*/ 133 h 2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52" h="267">
                  <a:moveTo>
                    <a:pt x="252" y="133"/>
                  </a:moveTo>
                  <a:cubicBezTo>
                    <a:pt x="252" y="175"/>
                    <a:pt x="241" y="208"/>
                    <a:pt x="218" y="232"/>
                  </a:cubicBezTo>
                  <a:cubicBezTo>
                    <a:pt x="196" y="256"/>
                    <a:pt x="165" y="267"/>
                    <a:pt x="125" y="267"/>
                  </a:cubicBezTo>
                  <a:cubicBezTo>
                    <a:pt x="87" y="267"/>
                    <a:pt x="56" y="255"/>
                    <a:pt x="34" y="231"/>
                  </a:cubicBezTo>
                  <a:cubicBezTo>
                    <a:pt x="11" y="207"/>
                    <a:pt x="0" y="174"/>
                    <a:pt x="0" y="133"/>
                  </a:cubicBezTo>
                  <a:cubicBezTo>
                    <a:pt x="0" y="91"/>
                    <a:pt x="11" y="58"/>
                    <a:pt x="33" y="35"/>
                  </a:cubicBezTo>
                  <a:cubicBezTo>
                    <a:pt x="55" y="12"/>
                    <a:pt x="86" y="0"/>
                    <a:pt x="127" y="0"/>
                  </a:cubicBezTo>
                  <a:cubicBezTo>
                    <a:pt x="151" y="0"/>
                    <a:pt x="173" y="5"/>
                    <a:pt x="192" y="16"/>
                  </a:cubicBezTo>
                  <a:cubicBezTo>
                    <a:pt x="211" y="27"/>
                    <a:pt x="226" y="42"/>
                    <a:pt x="236" y="63"/>
                  </a:cubicBezTo>
                  <a:cubicBezTo>
                    <a:pt x="247" y="83"/>
                    <a:pt x="252" y="106"/>
                    <a:pt x="252" y="133"/>
                  </a:cubicBezTo>
                  <a:moveTo>
                    <a:pt x="88" y="133"/>
                  </a:moveTo>
                  <a:cubicBezTo>
                    <a:pt x="88" y="155"/>
                    <a:pt x="91" y="172"/>
                    <a:pt x="97" y="184"/>
                  </a:cubicBezTo>
                  <a:cubicBezTo>
                    <a:pt x="103" y="195"/>
                    <a:pt x="112" y="201"/>
                    <a:pt x="126" y="201"/>
                  </a:cubicBezTo>
                  <a:cubicBezTo>
                    <a:pt x="140" y="201"/>
                    <a:pt x="149" y="195"/>
                    <a:pt x="155" y="184"/>
                  </a:cubicBezTo>
                  <a:cubicBezTo>
                    <a:pt x="160" y="172"/>
                    <a:pt x="163" y="155"/>
                    <a:pt x="163" y="133"/>
                  </a:cubicBezTo>
                  <a:cubicBezTo>
                    <a:pt x="163" y="111"/>
                    <a:pt x="160" y="94"/>
                    <a:pt x="155" y="83"/>
                  </a:cubicBezTo>
                  <a:cubicBezTo>
                    <a:pt x="149" y="72"/>
                    <a:pt x="139" y="66"/>
                    <a:pt x="126" y="66"/>
                  </a:cubicBezTo>
                  <a:cubicBezTo>
                    <a:pt x="112" y="66"/>
                    <a:pt x="103" y="72"/>
                    <a:pt x="97" y="83"/>
                  </a:cubicBezTo>
                  <a:cubicBezTo>
                    <a:pt x="91" y="94"/>
                    <a:pt x="88" y="111"/>
                    <a:pt x="88" y="13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2600" dirty="0">
                <a:solidFill>
                  <a:schemeClr val="bg1"/>
                </a:solidFill>
              </a:endParaRPr>
            </a:p>
          </p:txBody>
        </p:sp>
        <p:sp>
          <p:nvSpPr>
            <p:cNvPr id="35" name="Rectangle 9">
              <a:extLst>
                <a:ext uri="{FF2B5EF4-FFF2-40B4-BE49-F238E27FC236}">
                  <a16:creationId xmlns:a16="http://schemas.microsoft.com/office/drawing/2014/main" id="{3E26591B-8E9F-4856-8284-BF3F8DB6ABC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57300" y="482601"/>
              <a:ext cx="74612" cy="2254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2600" dirty="0">
                <a:solidFill>
                  <a:schemeClr val="bg1"/>
                </a:solidFill>
              </a:endParaRPr>
            </a:p>
          </p:txBody>
        </p:sp>
        <p:sp>
          <p:nvSpPr>
            <p:cNvPr id="36" name="Rectangle 10">
              <a:extLst>
                <a:ext uri="{FF2B5EF4-FFF2-40B4-BE49-F238E27FC236}">
                  <a16:creationId xmlns:a16="http://schemas.microsoft.com/office/drawing/2014/main" id="{43F42271-5510-4D15-B07B-133237928BB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57300" y="404813"/>
              <a:ext cx="74612" cy="5080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2600" dirty="0">
                <a:solidFill>
                  <a:schemeClr val="bg1"/>
                </a:solidFill>
              </a:endParaRPr>
            </a:p>
          </p:txBody>
        </p:sp>
        <p:sp>
          <p:nvSpPr>
            <p:cNvPr id="37" name="Freeform 11">
              <a:extLst>
                <a:ext uri="{FF2B5EF4-FFF2-40B4-BE49-F238E27FC236}">
                  <a16:creationId xmlns:a16="http://schemas.microsoft.com/office/drawing/2014/main" id="{00E9FD99-54D9-422B-9717-D0DD3442A0DF}"/>
                </a:ext>
              </a:extLst>
            </p:cNvPr>
            <p:cNvSpPr>
              <a:spLocks/>
            </p:cNvSpPr>
            <p:nvPr/>
          </p:nvSpPr>
          <p:spPr bwMode="auto">
            <a:xfrm>
              <a:off x="1362075" y="411163"/>
              <a:ext cx="158750" cy="300038"/>
            </a:xfrm>
            <a:custGeom>
              <a:avLst/>
              <a:gdLst>
                <a:gd name="T0" fmla="*/ 142 w 184"/>
                <a:gd name="T1" fmla="*/ 274 h 344"/>
                <a:gd name="T2" fmla="*/ 184 w 184"/>
                <a:gd name="T3" fmla="*/ 265 h 344"/>
                <a:gd name="T4" fmla="*/ 184 w 184"/>
                <a:gd name="T5" fmla="*/ 330 h 344"/>
                <a:gd name="T6" fmla="*/ 150 w 184"/>
                <a:gd name="T7" fmla="*/ 341 h 344"/>
                <a:gd name="T8" fmla="*/ 113 w 184"/>
                <a:gd name="T9" fmla="*/ 344 h 344"/>
                <a:gd name="T10" fmla="*/ 50 w 184"/>
                <a:gd name="T11" fmla="*/ 322 h 344"/>
                <a:gd name="T12" fmla="*/ 30 w 184"/>
                <a:gd name="T13" fmla="*/ 255 h 344"/>
                <a:gd name="T14" fmla="*/ 30 w 184"/>
                <a:gd name="T15" fmla="*/ 148 h 344"/>
                <a:gd name="T16" fmla="*/ 0 w 184"/>
                <a:gd name="T17" fmla="*/ 148 h 344"/>
                <a:gd name="T18" fmla="*/ 0 w 184"/>
                <a:gd name="T19" fmla="*/ 81 h 344"/>
                <a:gd name="T20" fmla="*/ 30 w 184"/>
                <a:gd name="T21" fmla="*/ 81 h 344"/>
                <a:gd name="T22" fmla="*/ 30 w 184"/>
                <a:gd name="T23" fmla="*/ 16 h 344"/>
                <a:gd name="T24" fmla="*/ 118 w 184"/>
                <a:gd name="T25" fmla="*/ 0 h 344"/>
                <a:gd name="T26" fmla="*/ 118 w 184"/>
                <a:gd name="T27" fmla="*/ 81 h 344"/>
                <a:gd name="T28" fmla="*/ 174 w 184"/>
                <a:gd name="T29" fmla="*/ 81 h 344"/>
                <a:gd name="T30" fmla="*/ 174 w 184"/>
                <a:gd name="T31" fmla="*/ 148 h 344"/>
                <a:gd name="T32" fmla="*/ 118 w 184"/>
                <a:gd name="T33" fmla="*/ 148 h 344"/>
                <a:gd name="T34" fmla="*/ 118 w 184"/>
                <a:gd name="T35" fmla="*/ 249 h 344"/>
                <a:gd name="T36" fmla="*/ 142 w 184"/>
                <a:gd name="T37" fmla="*/ 274 h 3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84" h="344">
                  <a:moveTo>
                    <a:pt x="142" y="274"/>
                  </a:moveTo>
                  <a:cubicBezTo>
                    <a:pt x="153" y="274"/>
                    <a:pt x="167" y="271"/>
                    <a:pt x="184" y="265"/>
                  </a:cubicBezTo>
                  <a:cubicBezTo>
                    <a:pt x="184" y="330"/>
                    <a:pt x="184" y="330"/>
                    <a:pt x="184" y="330"/>
                  </a:cubicBezTo>
                  <a:cubicBezTo>
                    <a:pt x="172" y="335"/>
                    <a:pt x="161" y="339"/>
                    <a:pt x="150" y="341"/>
                  </a:cubicBezTo>
                  <a:cubicBezTo>
                    <a:pt x="140" y="343"/>
                    <a:pt x="127" y="344"/>
                    <a:pt x="113" y="344"/>
                  </a:cubicBezTo>
                  <a:cubicBezTo>
                    <a:pt x="84" y="344"/>
                    <a:pt x="63" y="337"/>
                    <a:pt x="50" y="322"/>
                  </a:cubicBezTo>
                  <a:cubicBezTo>
                    <a:pt x="37" y="308"/>
                    <a:pt x="30" y="285"/>
                    <a:pt x="30" y="255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81"/>
                    <a:pt x="0" y="81"/>
                    <a:pt x="0" y="81"/>
                  </a:cubicBezTo>
                  <a:cubicBezTo>
                    <a:pt x="30" y="81"/>
                    <a:pt x="30" y="81"/>
                    <a:pt x="30" y="81"/>
                  </a:cubicBezTo>
                  <a:cubicBezTo>
                    <a:pt x="30" y="16"/>
                    <a:pt x="30" y="16"/>
                    <a:pt x="30" y="16"/>
                  </a:cubicBezTo>
                  <a:cubicBezTo>
                    <a:pt x="118" y="0"/>
                    <a:pt x="118" y="0"/>
                    <a:pt x="118" y="0"/>
                  </a:cubicBezTo>
                  <a:cubicBezTo>
                    <a:pt x="118" y="81"/>
                    <a:pt x="118" y="81"/>
                    <a:pt x="118" y="81"/>
                  </a:cubicBezTo>
                  <a:cubicBezTo>
                    <a:pt x="174" y="81"/>
                    <a:pt x="174" y="81"/>
                    <a:pt x="174" y="81"/>
                  </a:cubicBezTo>
                  <a:cubicBezTo>
                    <a:pt x="174" y="148"/>
                    <a:pt x="174" y="148"/>
                    <a:pt x="174" y="148"/>
                  </a:cubicBezTo>
                  <a:cubicBezTo>
                    <a:pt x="118" y="148"/>
                    <a:pt x="118" y="148"/>
                    <a:pt x="118" y="148"/>
                  </a:cubicBezTo>
                  <a:cubicBezTo>
                    <a:pt x="118" y="249"/>
                    <a:pt x="118" y="249"/>
                    <a:pt x="118" y="249"/>
                  </a:cubicBezTo>
                  <a:cubicBezTo>
                    <a:pt x="118" y="266"/>
                    <a:pt x="126" y="274"/>
                    <a:pt x="142" y="27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2600" dirty="0">
                <a:solidFill>
                  <a:schemeClr val="bg1"/>
                </a:solidFill>
              </a:endParaRPr>
            </a:p>
          </p:txBody>
        </p:sp>
        <p:sp>
          <p:nvSpPr>
            <p:cNvPr id="38" name="Freeform 12">
              <a:extLst>
                <a:ext uri="{FF2B5EF4-FFF2-40B4-BE49-F238E27FC236}">
                  <a16:creationId xmlns:a16="http://schemas.microsoft.com/office/drawing/2014/main" id="{BAF30821-90D3-436A-8DDF-D130E66447E2}"/>
                </a:ext>
              </a:extLst>
            </p:cNvPr>
            <p:cNvSpPr>
              <a:spLocks/>
            </p:cNvSpPr>
            <p:nvPr/>
          </p:nvSpPr>
          <p:spPr bwMode="auto">
            <a:xfrm>
              <a:off x="1535113" y="411163"/>
              <a:ext cx="158750" cy="300038"/>
            </a:xfrm>
            <a:custGeom>
              <a:avLst/>
              <a:gdLst>
                <a:gd name="T0" fmla="*/ 142 w 184"/>
                <a:gd name="T1" fmla="*/ 274 h 344"/>
                <a:gd name="T2" fmla="*/ 184 w 184"/>
                <a:gd name="T3" fmla="*/ 265 h 344"/>
                <a:gd name="T4" fmla="*/ 184 w 184"/>
                <a:gd name="T5" fmla="*/ 330 h 344"/>
                <a:gd name="T6" fmla="*/ 151 w 184"/>
                <a:gd name="T7" fmla="*/ 341 h 344"/>
                <a:gd name="T8" fmla="*/ 114 w 184"/>
                <a:gd name="T9" fmla="*/ 344 h 344"/>
                <a:gd name="T10" fmla="*/ 50 w 184"/>
                <a:gd name="T11" fmla="*/ 322 h 344"/>
                <a:gd name="T12" fmla="*/ 31 w 184"/>
                <a:gd name="T13" fmla="*/ 255 h 344"/>
                <a:gd name="T14" fmla="*/ 31 w 184"/>
                <a:gd name="T15" fmla="*/ 148 h 344"/>
                <a:gd name="T16" fmla="*/ 0 w 184"/>
                <a:gd name="T17" fmla="*/ 148 h 344"/>
                <a:gd name="T18" fmla="*/ 0 w 184"/>
                <a:gd name="T19" fmla="*/ 81 h 344"/>
                <a:gd name="T20" fmla="*/ 31 w 184"/>
                <a:gd name="T21" fmla="*/ 81 h 344"/>
                <a:gd name="T22" fmla="*/ 31 w 184"/>
                <a:gd name="T23" fmla="*/ 15 h 344"/>
                <a:gd name="T24" fmla="*/ 119 w 184"/>
                <a:gd name="T25" fmla="*/ 0 h 344"/>
                <a:gd name="T26" fmla="*/ 119 w 184"/>
                <a:gd name="T27" fmla="*/ 81 h 344"/>
                <a:gd name="T28" fmla="*/ 174 w 184"/>
                <a:gd name="T29" fmla="*/ 81 h 344"/>
                <a:gd name="T30" fmla="*/ 174 w 184"/>
                <a:gd name="T31" fmla="*/ 148 h 344"/>
                <a:gd name="T32" fmla="*/ 119 w 184"/>
                <a:gd name="T33" fmla="*/ 148 h 344"/>
                <a:gd name="T34" fmla="*/ 119 w 184"/>
                <a:gd name="T35" fmla="*/ 249 h 344"/>
                <a:gd name="T36" fmla="*/ 142 w 184"/>
                <a:gd name="T37" fmla="*/ 274 h 3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84" h="344">
                  <a:moveTo>
                    <a:pt x="142" y="274"/>
                  </a:moveTo>
                  <a:cubicBezTo>
                    <a:pt x="154" y="274"/>
                    <a:pt x="168" y="271"/>
                    <a:pt x="184" y="265"/>
                  </a:cubicBezTo>
                  <a:cubicBezTo>
                    <a:pt x="184" y="330"/>
                    <a:pt x="184" y="330"/>
                    <a:pt x="184" y="330"/>
                  </a:cubicBezTo>
                  <a:cubicBezTo>
                    <a:pt x="173" y="335"/>
                    <a:pt x="161" y="339"/>
                    <a:pt x="151" y="341"/>
                  </a:cubicBezTo>
                  <a:cubicBezTo>
                    <a:pt x="140" y="343"/>
                    <a:pt x="128" y="344"/>
                    <a:pt x="114" y="344"/>
                  </a:cubicBezTo>
                  <a:cubicBezTo>
                    <a:pt x="84" y="344"/>
                    <a:pt x="63" y="337"/>
                    <a:pt x="50" y="322"/>
                  </a:cubicBezTo>
                  <a:cubicBezTo>
                    <a:pt x="37" y="308"/>
                    <a:pt x="31" y="285"/>
                    <a:pt x="31" y="255"/>
                  </a:cubicBezTo>
                  <a:cubicBezTo>
                    <a:pt x="31" y="148"/>
                    <a:pt x="31" y="148"/>
                    <a:pt x="31" y="14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81"/>
                    <a:pt x="0" y="81"/>
                    <a:pt x="0" y="81"/>
                  </a:cubicBezTo>
                  <a:cubicBezTo>
                    <a:pt x="31" y="81"/>
                    <a:pt x="31" y="81"/>
                    <a:pt x="31" y="81"/>
                  </a:cubicBezTo>
                  <a:cubicBezTo>
                    <a:pt x="31" y="15"/>
                    <a:pt x="31" y="15"/>
                    <a:pt x="31" y="15"/>
                  </a:cubicBezTo>
                  <a:cubicBezTo>
                    <a:pt x="119" y="0"/>
                    <a:pt x="119" y="0"/>
                    <a:pt x="119" y="0"/>
                  </a:cubicBezTo>
                  <a:cubicBezTo>
                    <a:pt x="119" y="81"/>
                    <a:pt x="119" y="81"/>
                    <a:pt x="119" y="81"/>
                  </a:cubicBezTo>
                  <a:cubicBezTo>
                    <a:pt x="174" y="81"/>
                    <a:pt x="174" y="81"/>
                    <a:pt x="174" y="81"/>
                  </a:cubicBezTo>
                  <a:cubicBezTo>
                    <a:pt x="174" y="148"/>
                    <a:pt x="174" y="148"/>
                    <a:pt x="174" y="148"/>
                  </a:cubicBezTo>
                  <a:cubicBezTo>
                    <a:pt x="119" y="148"/>
                    <a:pt x="119" y="148"/>
                    <a:pt x="119" y="148"/>
                  </a:cubicBezTo>
                  <a:cubicBezTo>
                    <a:pt x="119" y="249"/>
                    <a:pt x="119" y="249"/>
                    <a:pt x="119" y="249"/>
                  </a:cubicBezTo>
                  <a:cubicBezTo>
                    <a:pt x="119" y="266"/>
                    <a:pt x="127" y="274"/>
                    <a:pt x="142" y="27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2600" dirty="0">
                <a:solidFill>
                  <a:schemeClr val="bg1"/>
                </a:solidFill>
              </a:endParaRPr>
            </a:p>
          </p:txBody>
        </p:sp>
        <p:sp>
          <p:nvSpPr>
            <p:cNvPr id="39" name="Freeform 13">
              <a:extLst>
                <a:ext uri="{FF2B5EF4-FFF2-40B4-BE49-F238E27FC236}">
                  <a16:creationId xmlns:a16="http://schemas.microsoft.com/office/drawing/2014/main" id="{5C1A565D-B22B-4EE2-ACC9-C993D581F00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709738" y="479426"/>
              <a:ext cx="211137" cy="231775"/>
            </a:xfrm>
            <a:custGeom>
              <a:avLst/>
              <a:gdLst>
                <a:gd name="T0" fmla="*/ 213 w 244"/>
                <a:gd name="T1" fmla="*/ 30 h 267"/>
                <a:gd name="T2" fmla="*/ 125 w 244"/>
                <a:gd name="T3" fmla="*/ 0 h 267"/>
                <a:gd name="T4" fmla="*/ 33 w 244"/>
                <a:gd name="T5" fmla="*/ 35 h 267"/>
                <a:gd name="T6" fmla="*/ 0 w 244"/>
                <a:gd name="T7" fmla="*/ 135 h 267"/>
                <a:gd name="T8" fmla="*/ 35 w 244"/>
                <a:gd name="T9" fmla="*/ 233 h 267"/>
                <a:gd name="T10" fmla="*/ 133 w 244"/>
                <a:gd name="T11" fmla="*/ 267 h 267"/>
                <a:gd name="T12" fmla="*/ 185 w 244"/>
                <a:gd name="T13" fmla="*/ 263 h 267"/>
                <a:gd name="T14" fmla="*/ 227 w 244"/>
                <a:gd name="T15" fmla="*/ 249 h 267"/>
                <a:gd name="T16" fmla="*/ 214 w 244"/>
                <a:gd name="T17" fmla="*/ 190 h 267"/>
                <a:gd name="T18" fmla="*/ 186 w 244"/>
                <a:gd name="T19" fmla="*/ 200 h 267"/>
                <a:gd name="T20" fmla="*/ 144 w 244"/>
                <a:gd name="T21" fmla="*/ 204 h 267"/>
                <a:gd name="T22" fmla="*/ 104 w 244"/>
                <a:gd name="T23" fmla="*/ 192 h 267"/>
                <a:gd name="T24" fmla="*/ 88 w 244"/>
                <a:gd name="T25" fmla="*/ 158 h 267"/>
                <a:gd name="T26" fmla="*/ 244 w 244"/>
                <a:gd name="T27" fmla="*/ 158 h 267"/>
                <a:gd name="T28" fmla="*/ 244 w 244"/>
                <a:gd name="T29" fmla="*/ 118 h 267"/>
                <a:gd name="T30" fmla="*/ 213 w 244"/>
                <a:gd name="T31" fmla="*/ 30 h 267"/>
                <a:gd name="T32" fmla="*/ 90 w 244"/>
                <a:gd name="T33" fmla="*/ 102 h 267"/>
                <a:gd name="T34" fmla="*/ 102 w 244"/>
                <a:gd name="T35" fmla="*/ 70 h 267"/>
                <a:gd name="T36" fmla="*/ 128 w 244"/>
                <a:gd name="T37" fmla="*/ 61 h 267"/>
                <a:gd name="T38" fmla="*/ 155 w 244"/>
                <a:gd name="T39" fmla="*/ 72 h 267"/>
                <a:gd name="T40" fmla="*/ 165 w 244"/>
                <a:gd name="T41" fmla="*/ 102 h 267"/>
                <a:gd name="T42" fmla="*/ 90 w 244"/>
                <a:gd name="T43" fmla="*/ 102 h 2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244" h="267">
                  <a:moveTo>
                    <a:pt x="213" y="30"/>
                  </a:moveTo>
                  <a:cubicBezTo>
                    <a:pt x="192" y="10"/>
                    <a:pt x="163" y="0"/>
                    <a:pt x="125" y="0"/>
                  </a:cubicBezTo>
                  <a:cubicBezTo>
                    <a:pt x="85" y="0"/>
                    <a:pt x="54" y="12"/>
                    <a:pt x="33" y="35"/>
                  </a:cubicBezTo>
                  <a:cubicBezTo>
                    <a:pt x="11" y="58"/>
                    <a:pt x="0" y="92"/>
                    <a:pt x="0" y="135"/>
                  </a:cubicBezTo>
                  <a:cubicBezTo>
                    <a:pt x="0" y="178"/>
                    <a:pt x="12" y="210"/>
                    <a:pt x="35" y="233"/>
                  </a:cubicBezTo>
                  <a:cubicBezTo>
                    <a:pt x="59" y="256"/>
                    <a:pt x="91" y="267"/>
                    <a:pt x="133" y="267"/>
                  </a:cubicBezTo>
                  <a:cubicBezTo>
                    <a:pt x="153" y="267"/>
                    <a:pt x="171" y="266"/>
                    <a:pt x="185" y="263"/>
                  </a:cubicBezTo>
                  <a:cubicBezTo>
                    <a:pt x="200" y="261"/>
                    <a:pt x="214" y="256"/>
                    <a:pt x="227" y="249"/>
                  </a:cubicBezTo>
                  <a:cubicBezTo>
                    <a:pt x="214" y="190"/>
                    <a:pt x="214" y="190"/>
                    <a:pt x="214" y="190"/>
                  </a:cubicBezTo>
                  <a:cubicBezTo>
                    <a:pt x="204" y="194"/>
                    <a:pt x="195" y="197"/>
                    <a:pt x="186" y="200"/>
                  </a:cubicBezTo>
                  <a:cubicBezTo>
                    <a:pt x="173" y="202"/>
                    <a:pt x="159" y="204"/>
                    <a:pt x="144" y="204"/>
                  </a:cubicBezTo>
                  <a:cubicBezTo>
                    <a:pt x="127" y="204"/>
                    <a:pt x="114" y="200"/>
                    <a:pt x="104" y="192"/>
                  </a:cubicBezTo>
                  <a:cubicBezTo>
                    <a:pt x="94" y="183"/>
                    <a:pt x="89" y="172"/>
                    <a:pt x="88" y="158"/>
                  </a:cubicBezTo>
                  <a:cubicBezTo>
                    <a:pt x="244" y="158"/>
                    <a:pt x="244" y="158"/>
                    <a:pt x="244" y="158"/>
                  </a:cubicBezTo>
                  <a:cubicBezTo>
                    <a:pt x="244" y="118"/>
                    <a:pt x="244" y="118"/>
                    <a:pt x="244" y="118"/>
                  </a:cubicBezTo>
                  <a:cubicBezTo>
                    <a:pt x="244" y="80"/>
                    <a:pt x="234" y="51"/>
                    <a:pt x="213" y="30"/>
                  </a:cubicBezTo>
                  <a:moveTo>
                    <a:pt x="90" y="102"/>
                  </a:moveTo>
                  <a:cubicBezTo>
                    <a:pt x="91" y="87"/>
                    <a:pt x="95" y="77"/>
                    <a:pt x="102" y="70"/>
                  </a:cubicBezTo>
                  <a:cubicBezTo>
                    <a:pt x="109" y="64"/>
                    <a:pt x="118" y="61"/>
                    <a:pt x="128" y="61"/>
                  </a:cubicBezTo>
                  <a:cubicBezTo>
                    <a:pt x="139" y="61"/>
                    <a:pt x="148" y="64"/>
                    <a:pt x="155" y="72"/>
                  </a:cubicBezTo>
                  <a:cubicBezTo>
                    <a:pt x="161" y="79"/>
                    <a:pt x="165" y="89"/>
                    <a:pt x="165" y="102"/>
                  </a:cubicBezTo>
                  <a:lnTo>
                    <a:pt x="90" y="1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2600" dirty="0">
                <a:solidFill>
                  <a:schemeClr val="bg1"/>
                </a:solidFill>
              </a:endParaRPr>
            </a:p>
          </p:txBody>
        </p:sp>
        <p:sp>
          <p:nvSpPr>
            <p:cNvPr id="40" name="Freeform 14">
              <a:extLst>
                <a:ext uri="{FF2B5EF4-FFF2-40B4-BE49-F238E27FC236}">
                  <a16:creationId xmlns:a16="http://schemas.microsoft.com/office/drawing/2014/main" id="{666738FD-9737-43F5-8E36-896FD725FE0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68338" y="479426"/>
              <a:ext cx="209550" cy="231775"/>
            </a:xfrm>
            <a:custGeom>
              <a:avLst/>
              <a:gdLst>
                <a:gd name="T0" fmla="*/ 212 w 243"/>
                <a:gd name="T1" fmla="*/ 30 h 267"/>
                <a:gd name="T2" fmla="*/ 124 w 243"/>
                <a:gd name="T3" fmla="*/ 0 h 267"/>
                <a:gd name="T4" fmla="*/ 32 w 243"/>
                <a:gd name="T5" fmla="*/ 35 h 267"/>
                <a:gd name="T6" fmla="*/ 0 w 243"/>
                <a:gd name="T7" fmla="*/ 135 h 267"/>
                <a:gd name="T8" fmla="*/ 35 w 243"/>
                <a:gd name="T9" fmla="*/ 233 h 267"/>
                <a:gd name="T10" fmla="*/ 132 w 243"/>
                <a:gd name="T11" fmla="*/ 267 h 267"/>
                <a:gd name="T12" fmla="*/ 184 w 243"/>
                <a:gd name="T13" fmla="*/ 263 h 267"/>
                <a:gd name="T14" fmla="*/ 227 w 243"/>
                <a:gd name="T15" fmla="*/ 249 h 267"/>
                <a:gd name="T16" fmla="*/ 213 w 243"/>
                <a:gd name="T17" fmla="*/ 190 h 267"/>
                <a:gd name="T18" fmla="*/ 185 w 243"/>
                <a:gd name="T19" fmla="*/ 200 h 267"/>
                <a:gd name="T20" fmla="*/ 143 w 243"/>
                <a:gd name="T21" fmla="*/ 204 h 267"/>
                <a:gd name="T22" fmla="*/ 103 w 243"/>
                <a:gd name="T23" fmla="*/ 192 h 267"/>
                <a:gd name="T24" fmla="*/ 88 w 243"/>
                <a:gd name="T25" fmla="*/ 158 h 267"/>
                <a:gd name="T26" fmla="*/ 243 w 243"/>
                <a:gd name="T27" fmla="*/ 158 h 267"/>
                <a:gd name="T28" fmla="*/ 243 w 243"/>
                <a:gd name="T29" fmla="*/ 118 h 267"/>
                <a:gd name="T30" fmla="*/ 212 w 243"/>
                <a:gd name="T31" fmla="*/ 30 h 267"/>
                <a:gd name="T32" fmla="*/ 89 w 243"/>
                <a:gd name="T33" fmla="*/ 102 h 267"/>
                <a:gd name="T34" fmla="*/ 102 w 243"/>
                <a:gd name="T35" fmla="*/ 70 h 267"/>
                <a:gd name="T36" fmla="*/ 127 w 243"/>
                <a:gd name="T37" fmla="*/ 61 h 267"/>
                <a:gd name="T38" fmla="*/ 154 w 243"/>
                <a:gd name="T39" fmla="*/ 72 h 267"/>
                <a:gd name="T40" fmla="*/ 164 w 243"/>
                <a:gd name="T41" fmla="*/ 102 h 267"/>
                <a:gd name="T42" fmla="*/ 89 w 243"/>
                <a:gd name="T43" fmla="*/ 102 h 2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243" h="267">
                  <a:moveTo>
                    <a:pt x="212" y="30"/>
                  </a:moveTo>
                  <a:cubicBezTo>
                    <a:pt x="191" y="10"/>
                    <a:pt x="162" y="0"/>
                    <a:pt x="124" y="0"/>
                  </a:cubicBezTo>
                  <a:cubicBezTo>
                    <a:pt x="84" y="0"/>
                    <a:pt x="53" y="12"/>
                    <a:pt x="32" y="35"/>
                  </a:cubicBezTo>
                  <a:cubicBezTo>
                    <a:pt x="10" y="58"/>
                    <a:pt x="0" y="92"/>
                    <a:pt x="0" y="135"/>
                  </a:cubicBezTo>
                  <a:cubicBezTo>
                    <a:pt x="0" y="178"/>
                    <a:pt x="11" y="210"/>
                    <a:pt x="35" y="233"/>
                  </a:cubicBezTo>
                  <a:cubicBezTo>
                    <a:pt x="58" y="256"/>
                    <a:pt x="90" y="267"/>
                    <a:pt x="132" y="267"/>
                  </a:cubicBezTo>
                  <a:cubicBezTo>
                    <a:pt x="153" y="267"/>
                    <a:pt x="170" y="266"/>
                    <a:pt x="184" y="263"/>
                  </a:cubicBezTo>
                  <a:cubicBezTo>
                    <a:pt x="199" y="261"/>
                    <a:pt x="213" y="256"/>
                    <a:pt x="227" y="249"/>
                  </a:cubicBezTo>
                  <a:cubicBezTo>
                    <a:pt x="213" y="190"/>
                    <a:pt x="213" y="190"/>
                    <a:pt x="213" y="190"/>
                  </a:cubicBezTo>
                  <a:cubicBezTo>
                    <a:pt x="203" y="194"/>
                    <a:pt x="194" y="197"/>
                    <a:pt x="185" y="200"/>
                  </a:cubicBezTo>
                  <a:cubicBezTo>
                    <a:pt x="172" y="202"/>
                    <a:pt x="158" y="204"/>
                    <a:pt x="143" y="204"/>
                  </a:cubicBezTo>
                  <a:cubicBezTo>
                    <a:pt x="126" y="204"/>
                    <a:pt x="113" y="200"/>
                    <a:pt x="103" y="192"/>
                  </a:cubicBezTo>
                  <a:cubicBezTo>
                    <a:pt x="93" y="183"/>
                    <a:pt x="88" y="172"/>
                    <a:pt x="88" y="158"/>
                  </a:cubicBezTo>
                  <a:cubicBezTo>
                    <a:pt x="243" y="158"/>
                    <a:pt x="243" y="158"/>
                    <a:pt x="243" y="158"/>
                  </a:cubicBezTo>
                  <a:cubicBezTo>
                    <a:pt x="243" y="118"/>
                    <a:pt x="243" y="118"/>
                    <a:pt x="243" y="118"/>
                  </a:cubicBezTo>
                  <a:cubicBezTo>
                    <a:pt x="243" y="80"/>
                    <a:pt x="233" y="51"/>
                    <a:pt x="212" y="30"/>
                  </a:cubicBezTo>
                  <a:moveTo>
                    <a:pt x="89" y="102"/>
                  </a:moveTo>
                  <a:cubicBezTo>
                    <a:pt x="91" y="87"/>
                    <a:pt x="95" y="77"/>
                    <a:pt x="102" y="70"/>
                  </a:cubicBezTo>
                  <a:cubicBezTo>
                    <a:pt x="108" y="64"/>
                    <a:pt x="117" y="61"/>
                    <a:pt x="127" y="61"/>
                  </a:cubicBezTo>
                  <a:cubicBezTo>
                    <a:pt x="138" y="61"/>
                    <a:pt x="147" y="64"/>
                    <a:pt x="154" y="72"/>
                  </a:cubicBezTo>
                  <a:cubicBezTo>
                    <a:pt x="160" y="79"/>
                    <a:pt x="164" y="89"/>
                    <a:pt x="164" y="102"/>
                  </a:cubicBezTo>
                  <a:lnTo>
                    <a:pt x="89" y="1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2600" dirty="0">
                <a:solidFill>
                  <a:schemeClr val="bg1"/>
                </a:solidFill>
              </a:endParaRPr>
            </a:p>
          </p:txBody>
        </p:sp>
      </p:grpSp>
      <p:sp>
        <p:nvSpPr>
          <p:cNvPr id="41" name="Picture Placeholder 8">
            <a:extLst>
              <a:ext uri="{FF2B5EF4-FFF2-40B4-BE49-F238E27FC236}">
                <a16:creationId xmlns:a16="http://schemas.microsoft.com/office/drawing/2014/main" id="{AC175F74-77C8-4969-BBF5-920619ED7628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3393716" y="727595"/>
            <a:ext cx="5400000" cy="5400000"/>
          </a:xfrm>
          <a:prstGeom prst="rect">
            <a:avLst/>
          </a:prstGeom>
        </p:spPr>
        <p:txBody>
          <a:bodyPr/>
          <a:lstStyle/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42" name="Title 1">
            <a:extLst>
              <a:ext uri="{FF2B5EF4-FFF2-40B4-BE49-F238E27FC236}">
                <a16:creationId xmlns:a16="http://schemas.microsoft.com/office/drawing/2014/main" id="{B345DB50-CB94-4421-9E14-33DABF973475}"/>
              </a:ext>
            </a:extLst>
          </p:cNvPr>
          <p:cNvSpPr>
            <a:spLocks noGrp="1"/>
          </p:cNvSpPr>
          <p:nvPr>
            <p:ph type="ctrTitle"/>
          </p:nvPr>
        </p:nvSpPr>
        <p:spPr bwMode="gray">
          <a:xfrm>
            <a:off x="501651" y="5186207"/>
            <a:ext cx="4446269" cy="895983"/>
          </a:xfrm>
          <a:prstGeom prst="rect">
            <a:avLst/>
          </a:prstGeom>
        </p:spPr>
        <p:txBody>
          <a:bodyPr anchor="b" anchorCtr="0">
            <a:noAutofit/>
          </a:bodyPr>
          <a:lstStyle>
            <a:lvl1pPr algn="l">
              <a:lnSpc>
                <a:spcPts val="3200"/>
              </a:lnSpc>
              <a:defRPr sz="3200" b="0">
                <a:solidFill>
                  <a:schemeClr val="accent1"/>
                </a:solidFill>
                <a:latin typeface="Calibri Light" panose="020F0302020204030204" pitchFamily="34" charset="0"/>
                <a:ea typeface="Open Sans" panose="020B0606030504020204" pitchFamily="34" charset="0"/>
                <a:cs typeface="Calibri Light" panose="020F0302020204030204" pitchFamily="34" charset="0"/>
              </a:defRPr>
            </a:lvl1pPr>
          </a:lstStyle>
          <a:p>
            <a:r>
              <a:rPr lang="en-US" noProof="0"/>
              <a:t>Click to edit Master title style</a:t>
            </a:r>
            <a:endParaRPr lang="en-US" noProof="0" dirty="0"/>
          </a:p>
        </p:txBody>
      </p:sp>
      <p:sp>
        <p:nvSpPr>
          <p:cNvPr id="43" name="Text Placeholder 4">
            <a:extLst>
              <a:ext uri="{FF2B5EF4-FFF2-40B4-BE49-F238E27FC236}">
                <a16:creationId xmlns:a16="http://schemas.microsoft.com/office/drawing/2014/main" id="{470C5F18-5824-4737-AA04-AA61C1FBBF1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01651" y="6381750"/>
            <a:ext cx="4446269" cy="273050"/>
          </a:xfrm>
          <a:prstGeom prst="rect">
            <a:avLst/>
          </a:prstGeom>
        </p:spPr>
        <p:txBody>
          <a:bodyPr anchor="b">
            <a:noAutofit/>
          </a:bodyPr>
          <a:lstStyle>
            <a:lvl1pPr>
              <a:spcAft>
                <a:spcPts val="0"/>
              </a:spcAft>
              <a:defRPr sz="1400" b="1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752036753"/>
      </p:ext>
    </p:extLst>
  </p:cSld>
  <p:clrMapOvr>
    <a:masterClrMapping/>
  </p:clrMapOvr>
  <p:transition>
    <p:fade/>
  </p:transition>
  <p:hf hdr="0" dt="0"/>
  <p:extLst>
    <p:ext uri="{DCECCB84-F9BA-43D5-87BE-67443E8EF086}">
      <p15:sldGuideLst xmlns:p15="http://schemas.microsoft.com/office/powerpoint/2012/main">
        <p15:guide id="1" orient="horz" pos="4088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8">
            <a:extLst>
              <a:ext uri="{FF2B5EF4-FFF2-40B4-BE49-F238E27FC236}">
                <a16:creationId xmlns:a16="http://schemas.microsoft.com/office/drawing/2014/main" id="{D1AFA9E9-5EB8-42BF-B15A-3D95DDA547A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01650" y="651600"/>
            <a:ext cx="11188700" cy="757255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1800" b="0">
                <a:solidFill>
                  <a:srgbClr val="575757"/>
                </a:solidFill>
              </a:defRPr>
            </a:lvl1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5" name="Title Placeholder 1">
            <a:extLst>
              <a:ext uri="{FF2B5EF4-FFF2-40B4-BE49-F238E27FC236}">
                <a16:creationId xmlns:a16="http://schemas.microsoft.com/office/drawing/2014/main" id="{C3F5B0ED-A4CB-4D19-B6B8-CA9E1139E70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01650" y="317500"/>
            <a:ext cx="11188700" cy="334099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>
              <a:defRPr>
                <a:latin typeface="+mj-lt"/>
              </a:defRPr>
            </a:lvl1pPr>
          </a:lstStyle>
          <a:p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4016235519"/>
      </p:ext>
    </p:extLst>
  </p:cSld>
  <p:clrMapOvr>
    <a:masterClrMapping/>
  </p:clrMapOvr>
  <p:transition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162DA3-AF96-4D84-9875-39AF4780E4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1D4BE9-4578-4706-88CF-FABA4F055C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E799DC-0F11-4A6B-B52D-932339FFE7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5220F4-79C4-49BC-8362-2E5A1EA197D9}" type="datetimeFigureOut">
              <a:rPr lang="en-US" smtClean="0"/>
              <a:t>1/25/2023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026D1A1-AEBC-4D60-9EDC-F1CA17B467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59012C-D21D-4CF7-9FE1-5E7CEB3994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8FE4FD-911E-4952-8E38-074ECEE4C2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50869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A919A7-CABC-4249-8895-3E8E46AD08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E4907AE-F6A2-46C8-829C-6C4873143C8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3B39822-80F7-433D-B3AB-FAA7B8E37A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5220F4-79C4-49BC-8362-2E5A1EA197D9}" type="datetimeFigureOut">
              <a:rPr lang="en-US" smtClean="0"/>
              <a:t>1/25/2023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A19E88-DB67-4CD2-AFDB-402F8325D3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00CAB1-67C2-4A5B-B81C-8EA3F15D96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8FE4FD-911E-4952-8E38-074ECEE4C2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24078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5C2A29-D151-4F22-B699-0DB5F1C819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30B8AB-FBF4-40FF-AB6F-7DD9FB621F3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279285D-5049-428E-9A50-93C45145518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E6078F5-0305-4469-B1E0-7FB95900F7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5220F4-79C4-49BC-8362-2E5A1EA197D9}" type="datetimeFigureOut">
              <a:rPr lang="en-US" smtClean="0"/>
              <a:t>1/25/2023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71FC200-4C0D-4F11-8663-9BEACE8741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9718211-F8AA-4E15-9F8D-A53C239EF7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8FE4FD-911E-4952-8E38-074ECEE4C2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94858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E4F6FB-A53C-45D3-92D2-903909D10D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CD27B64-06EA-4D4F-974F-0AA560F9528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6DEE9A4-23A3-4998-A5EE-1A76E057BE6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405F474-D6E6-4ABD-8126-803750523DC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9E495E1-7176-4B4F-81EC-A7BB2D1FC26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914AC00-7D82-48BC-A925-FA1111AA3E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5220F4-79C4-49BC-8362-2E5A1EA197D9}" type="datetimeFigureOut">
              <a:rPr lang="en-US" smtClean="0"/>
              <a:t>1/25/2023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2EF538E-D472-4E94-8C25-8531CCF824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389E402-69ED-439E-BAC3-4D3F05E00A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8FE4FD-911E-4952-8E38-074ECEE4C2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18654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385C39-0815-4C84-8F64-C44BB6BC2A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2205AA8-17E8-489A-8825-54D337E7AF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5220F4-79C4-49BC-8362-2E5A1EA197D9}" type="datetimeFigureOut">
              <a:rPr lang="en-US" smtClean="0"/>
              <a:t>1/25/2023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796EC63-9256-403B-86EE-B7D3191EA8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C3E920E-7412-4DA3-B0F4-C4E16F0A4D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8FE4FD-911E-4952-8E38-074ECEE4C2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61558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9CD91C2-2A66-4109-8664-E31F7D4AB2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5220F4-79C4-49BC-8362-2E5A1EA197D9}" type="datetimeFigureOut">
              <a:rPr lang="en-US" smtClean="0"/>
              <a:t>1/25/2023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46346DF-2F4E-4F12-ADE7-7B00ECA3BE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9BD731A-06D8-404A-A2B8-DC342F3F9E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8FE4FD-911E-4952-8E38-074ECEE4C2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87379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8C7F8A-068F-4CC7-897E-D7536B0653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B058B5-E56E-405D-9BE6-E23DA8E9C55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65E76B0-ACC0-4C13-90DD-2EA95650E96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45F4F24-31D9-47E5-86A7-1825602ECB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5220F4-79C4-49BC-8362-2E5A1EA197D9}" type="datetimeFigureOut">
              <a:rPr lang="en-US" smtClean="0"/>
              <a:t>1/25/2023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5C64AA4-4946-403E-85BB-DA97F43ECD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AF9B207-29DC-49AE-BC32-75F7BFFF4B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8FE4FD-911E-4952-8E38-074ECEE4C2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17489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3DFD56-6C83-48BF-A8D7-193ED60A6F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48C96FF-73EB-40CB-B8E4-24BE0FF19C7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6AA376B-3B59-4195-A8A8-9DC3BC6FAB6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444A2A0-FC5E-416C-9F1C-FAF93EF99F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5220F4-79C4-49BC-8362-2E5A1EA197D9}" type="datetimeFigureOut">
              <a:rPr lang="en-US" smtClean="0"/>
              <a:t>1/25/2023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C738816-8DCC-4D5E-B2FA-A27DB36445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5E59E9F-8273-44AC-9B27-2E030684FF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8FE4FD-911E-4952-8E38-074ECEE4C2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62128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6CF07D1-1A1D-47D7-A6A6-356F2024FC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7B6249D-ACAE-4C58-B310-0F7458914C8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4DDF478-9029-4C3A-A555-6F633BBADF6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55220F4-79C4-49BC-8362-2E5A1EA197D9}" type="datetimeFigureOut">
              <a:rPr lang="en-US" smtClean="0"/>
              <a:t>1/25/2023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CE1A4E4-9AD1-4A67-80EB-D99ED306E46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9954202-37C9-4B24-B566-225D677E8F0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8FE4FD-911E-4952-8E38-074ECEE4C2C6}" type="slidenum">
              <a:rPr lang="en-US" smtClean="0"/>
              <a:t>‹#›</a:t>
            </a:fld>
            <a:endParaRPr lang="en-US"/>
          </a:p>
        </p:txBody>
      </p:sp>
      <p:sp>
        <p:nvSpPr>
          <p:cNvPr id="7" name="CaseCode">
            <a:extLst>
              <a:ext uri="{FF2B5EF4-FFF2-40B4-BE49-F238E27FC236}">
                <a16:creationId xmlns:a16="http://schemas.microsoft.com/office/drawing/2014/main" id="{BAC6F458-E700-4643-AD00-D1A3BA9532F1}"/>
              </a:ext>
            </a:extLst>
          </p:cNvPr>
          <p:cNvSpPr txBox="1"/>
          <p:nvPr userDrawn="1"/>
        </p:nvSpPr>
        <p:spPr>
          <a:xfrm>
            <a:off x="6336000" y="6477000"/>
            <a:ext cx="4896560" cy="138499"/>
          </a:xfrm>
          <a:prstGeom prst="rect">
            <a:avLst/>
          </a:prstGeom>
          <a:noFill/>
        </p:spPr>
        <p:txBody>
          <a:bodyPr vert="horz" wrap="square" lIns="0" tIns="0" rIns="0" bIns="0" rtlCol="0" anchor="t">
            <a:noAutofit/>
          </a:bodyPr>
          <a:lstStyle/>
          <a:p>
            <a:pPr marL="0" indent="0" algn="r" defTabSz="914400" rtl="0" eaLnBrk="1" latinLnBrk="0" hangingPunct="1">
              <a:buFontTx/>
              <a:buNone/>
            </a:pPr>
            <a:r>
              <a:rPr lang="en-US" sz="900" b="0">
                <a:solidFill>
                  <a:schemeClr val="tx1"/>
                </a:solidFill>
                <a:latin typeface="+mn-lt"/>
              </a:rPr>
              <a:t>AI Academy Apprenticeship Capstone</a:t>
            </a:r>
          </a:p>
        </p:txBody>
      </p:sp>
    </p:spTree>
    <p:extLst>
      <p:ext uri="{BB962C8B-B14F-4D97-AF65-F5344CB8AC3E}">
        <p14:creationId xmlns:p14="http://schemas.microsoft.com/office/powerpoint/2010/main" val="18720573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1" r:id="rId12"/>
    <p:sldLayoutId id="2147483662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5.png"/><Relationship Id="rId4" Type="http://schemas.openxmlformats.org/officeDocument/2006/relationships/image" Target="../media/image4.jpe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6.xml"/><Relationship Id="rId1" Type="http://schemas.openxmlformats.org/officeDocument/2006/relationships/tags" Target="../tags/tag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6.xml"/><Relationship Id="rId1" Type="http://schemas.openxmlformats.org/officeDocument/2006/relationships/tags" Target="../tags/tag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1">
            <a:extLst>
              <a:ext uri="{FF2B5EF4-FFF2-40B4-BE49-F238E27FC236}">
                <a16:creationId xmlns:a16="http://schemas.microsoft.com/office/drawing/2014/main" id="{C2F03B24-5911-487D-A541-83315BB9229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01650" y="4659037"/>
            <a:ext cx="4446269" cy="1571835"/>
          </a:xfrm>
        </p:spPr>
        <p:txBody>
          <a:bodyPr/>
          <a:lstStyle/>
          <a:p>
            <a:r>
              <a:rPr lang="en-US" dirty="0"/>
              <a:t>Home in the Outback: Predicting Housing Prices in Australia</a:t>
            </a:r>
            <a:br>
              <a:rPr lang="en-US" dirty="0"/>
            </a:br>
            <a:r>
              <a:rPr lang="en-US" sz="1800" dirty="0"/>
              <a:t>Andrew Yang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B17207E-7FD3-4B75-ADFE-CC565F8DB8A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US" dirty="0"/>
              <a:t>January 2023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24091ED7-C412-487B-88AC-F1B76F6BA2F2}"/>
              </a:ext>
            </a:extLst>
          </p:cNvPr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0694852" y="5659120"/>
            <a:ext cx="1198880" cy="1198880"/>
          </a:xfrm>
          <a:prstGeom prst="rect">
            <a:avLst/>
          </a:prstGeom>
        </p:spPr>
      </p:pic>
      <p:pic>
        <p:nvPicPr>
          <p:cNvPr id="10" name="Picture Placeholder 9" descr="Aerial view of suburb, showing houses, lawns, and trees">
            <a:extLst>
              <a:ext uri="{FF2B5EF4-FFF2-40B4-BE49-F238E27FC236}">
                <a16:creationId xmlns:a16="http://schemas.microsoft.com/office/drawing/2014/main" id="{EA366287-5C19-4A65-BA0C-31878EFE8C2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634" r="16634"/>
          <a:stretch/>
        </p:blipFill>
        <p:spPr>
          <a:xfrm>
            <a:off x="4080044" y="711295"/>
            <a:ext cx="4031911" cy="4031911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1395691542"/>
      </p:ext>
    </p:extLst>
  </p:cSld>
  <p:clrMapOvr>
    <a:masterClrMapping/>
  </p:clrMapOvr>
  <p:transition>
    <p:fad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FA0C95-7B5D-462C-BF40-F73173CA60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F527DAC-AB39-4700-81BE-57A8EB12F4FA}"/>
              </a:ext>
            </a:extLst>
          </p:cNvPr>
          <p:cNvSpPr/>
          <p:nvPr/>
        </p:nvSpPr>
        <p:spPr>
          <a:xfrm>
            <a:off x="1286540" y="1690688"/>
            <a:ext cx="10207255" cy="1415626"/>
          </a:xfrm>
          <a:prstGeom prst="rect">
            <a:avLst/>
          </a:prstGeom>
          <a:ln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lIns="162000" tIns="54000" rIns="72000" bIns="54000" anchor="ctr">
            <a:noAutofit/>
          </a:bodyPr>
          <a:lstStyle/>
          <a:p>
            <a:r>
              <a:rPr lang="en-US" sz="2000" dirty="0"/>
              <a:t>On average, the best model predicts the true value of Australian housing within 85,967.02 AUD.</a:t>
            </a:r>
          </a:p>
          <a:p>
            <a:r>
              <a:rPr lang="en-US" sz="2000" dirty="0"/>
              <a:t>This is an approximately 31% improvement in performance compared to the baseline.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8D48D75F-F9AB-46F2-95EB-4A4F1F22EA9A}"/>
              </a:ext>
            </a:extLst>
          </p:cNvPr>
          <p:cNvSpPr/>
          <p:nvPr/>
        </p:nvSpPr>
        <p:spPr bwMode="gray">
          <a:xfrm>
            <a:off x="830935" y="2124181"/>
            <a:ext cx="548640" cy="548640"/>
          </a:xfrm>
          <a:prstGeom prst="ellipse">
            <a:avLst/>
          </a:prstGeom>
          <a:ln>
            <a:headEnd/>
            <a:tailE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 2" pitchFamily="18" charset="2"/>
              <a:buNone/>
              <a:tabLst/>
              <a:defRPr/>
            </a:pPr>
            <a:endParaRPr kumimoji="0" lang="en-IE" sz="11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Open Sans Semibold" panose="020B0706030804020204" pitchFamily="34" charset="0"/>
              <a:cs typeface="Open Sans Semibold" panose="020B0706030804020204" pitchFamily="34" charset="0"/>
            </a:endParaRPr>
          </a:p>
        </p:txBody>
      </p:sp>
      <p:sp>
        <p:nvSpPr>
          <p:cNvPr id="8" name="Pentagon 23">
            <a:extLst>
              <a:ext uri="{FF2B5EF4-FFF2-40B4-BE49-F238E27FC236}">
                <a16:creationId xmlns:a16="http://schemas.microsoft.com/office/drawing/2014/main" id="{7EDC94E0-E81B-47D7-ADE2-0F602D2EA0E8}"/>
              </a:ext>
            </a:extLst>
          </p:cNvPr>
          <p:cNvSpPr/>
          <p:nvPr/>
        </p:nvSpPr>
        <p:spPr bwMode="gray">
          <a:xfrm>
            <a:off x="1455775" y="3539807"/>
            <a:ext cx="3678240" cy="822960"/>
          </a:xfrm>
          <a:prstGeom prst="homePlat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4000" tIns="88900" rIns="88900" bIns="88900" rtlCol="0" anchor="ctr"/>
          <a:lstStyle/>
          <a:p>
            <a:r>
              <a:rPr lang="en-US" sz="2000" dirty="0"/>
              <a:t>Limitations</a:t>
            </a:r>
          </a:p>
        </p:txBody>
      </p:sp>
      <p:sp>
        <p:nvSpPr>
          <p:cNvPr id="9" name="Pentagon 23">
            <a:extLst>
              <a:ext uri="{FF2B5EF4-FFF2-40B4-BE49-F238E27FC236}">
                <a16:creationId xmlns:a16="http://schemas.microsoft.com/office/drawing/2014/main" id="{038ACF5E-7049-4D35-A55A-939BD2C321CC}"/>
              </a:ext>
            </a:extLst>
          </p:cNvPr>
          <p:cNvSpPr/>
          <p:nvPr/>
        </p:nvSpPr>
        <p:spPr bwMode="gray">
          <a:xfrm>
            <a:off x="7057985" y="3539807"/>
            <a:ext cx="3678240" cy="822960"/>
          </a:xfrm>
          <a:prstGeom prst="homePlate">
            <a:avLst/>
          </a:prstGeom>
          <a:solidFill>
            <a:schemeClr val="accent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lIns="144000" tIns="88900" rIns="88900" bIns="88900" rtlCol="0" anchor="ctr"/>
          <a:lstStyle/>
          <a:p>
            <a:r>
              <a:rPr lang="en-US" sz="2000" dirty="0"/>
              <a:t>Future Improvements</a:t>
            </a:r>
          </a:p>
        </p:txBody>
      </p:sp>
      <p:sp>
        <p:nvSpPr>
          <p:cNvPr id="12" name="Text Placeholder 3">
            <a:extLst>
              <a:ext uri="{FF2B5EF4-FFF2-40B4-BE49-F238E27FC236}">
                <a16:creationId xmlns:a16="http://schemas.microsoft.com/office/drawing/2014/main" id="{824DB62B-2754-4803-8F41-92E4F56419C8}"/>
              </a:ext>
            </a:extLst>
          </p:cNvPr>
          <p:cNvSpPr txBox="1">
            <a:spLocks/>
          </p:cNvSpPr>
          <p:nvPr/>
        </p:nvSpPr>
        <p:spPr bwMode="gray">
          <a:xfrm>
            <a:off x="1455775" y="4633500"/>
            <a:ext cx="5760720" cy="1619421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marL="114300" lvl="1" indent="-114300">
              <a:spcBef>
                <a:spcPts val="600"/>
              </a:spcBef>
              <a:buSzPct val="100000"/>
              <a:buFont typeface="Arial"/>
              <a:buChar char="•"/>
              <a:defRPr/>
            </a:pPr>
            <a:r>
              <a:rPr lang="en-US" sz="1600" dirty="0"/>
              <a:t>Listing data is subject to underquoting.</a:t>
            </a:r>
          </a:p>
          <a:p>
            <a:pPr marL="114300" lvl="1" indent="-114300">
              <a:spcBef>
                <a:spcPts val="600"/>
              </a:spcBef>
              <a:buSzPct val="100000"/>
              <a:buFont typeface="Arial"/>
              <a:buChar char="•"/>
              <a:defRPr/>
            </a:pPr>
            <a:r>
              <a:rPr lang="en-US" sz="1600" dirty="0"/>
              <a:t>Small public dataset (1000 listings)</a:t>
            </a:r>
          </a:p>
          <a:p>
            <a:pPr marL="114300" lvl="1" indent="-114300">
              <a:spcBef>
                <a:spcPts val="600"/>
              </a:spcBef>
              <a:buSzPct val="100000"/>
              <a:buFont typeface="Arial"/>
              <a:buChar char="•"/>
              <a:defRPr/>
            </a:pPr>
            <a:r>
              <a:rPr lang="en-US" sz="1600" dirty="0"/>
              <a:t>Inability to implement geographic information.</a:t>
            </a:r>
          </a:p>
        </p:txBody>
      </p:sp>
      <p:sp>
        <p:nvSpPr>
          <p:cNvPr id="13" name="Text Placeholder 3">
            <a:extLst>
              <a:ext uri="{FF2B5EF4-FFF2-40B4-BE49-F238E27FC236}">
                <a16:creationId xmlns:a16="http://schemas.microsoft.com/office/drawing/2014/main" id="{EAB44654-0410-4205-A9D3-9FBAC3C00D20}"/>
              </a:ext>
            </a:extLst>
          </p:cNvPr>
          <p:cNvSpPr txBox="1">
            <a:spLocks/>
          </p:cNvSpPr>
          <p:nvPr/>
        </p:nvSpPr>
        <p:spPr bwMode="gray">
          <a:xfrm>
            <a:off x="7057985" y="4633500"/>
            <a:ext cx="5760720" cy="1415626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marL="114300" lvl="1" indent="-114300">
              <a:spcBef>
                <a:spcPts val="600"/>
              </a:spcBef>
              <a:buSzPct val="100000"/>
              <a:buFont typeface="Arial"/>
              <a:buChar char="•"/>
              <a:defRPr/>
            </a:pPr>
            <a:r>
              <a:rPr lang="en-US" sz="1600" dirty="0"/>
              <a:t>Use sold housing data for true property value.</a:t>
            </a:r>
          </a:p>
          <a:p>
            <a:pPr marL="114300" lvl="1" indent="-114300">
              <a:spcBef>
                <a:spcPts val="600"/>
              </a:spcBef>
              <a:buSzPct val="100000"/>
              <a:buFont typeface="Arial"/>
              <a:buChar char="•"/>
              <a:defRPr/>
            </a:pPr>
            <a:r>
              <a:rPr lang="en-US" sz="1600" dirty="0"/>
              <a:t>Implement neural networks on a larger dataset.</a:t>
            </a:r>
          </a:p>
          <a:p>
            <a:pPr marL="114300" lvl="1" indent="-114300">
              <a:spcBef>
                <a:spcPts val="600"/>
              </a:spcBef>
              <a:buSzPct val="100000"/>
              <a:buFont typeface="Arial"/>
              <a:buChar char="•"/>
              <a:defRPr/>
            </a:pPr>
            <a:r>
              <a:rPr lang="en-US" sz="1600" dirty="0"/>
              <a:t>Investigate the effects listing agencies have on pricing.</a:t>
            </a:r>
          </a:p>
        </p:txBody>
      </p:sp>
    </p:spTree>
    <p:extLst>
      <p:ext uri="{BB962C8B-B14F-4D97-AF65-F5344CB8AC3E}">
        <p14:creationId xmlns:p14="http://schemas.microsoft.com/office/powerpoint/2010/main" val="91845339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val 4"/>
          <p:cNvSpPr>
            <a:spLocks noChangeAspect="1"/>
          </p:cNvSpPr>
          <p:nvPr/>
        </p:nvSpPr>
        <p:spPr bwMode="gray">
          <a:xfrm>
            <a:off x="1516320" y="1487214"/>
            <a:ext cx="2162871" cy="2162871"/>
          </a:xfrm>
          <a:prstGeom prst="ellipse">
            <a:avLst/>
          </a:prstGeom>
          <a:solidFill>
            <a:schemeClr val="accent1"/>
          </a:solidFill>
          <a:ln w="19050" algn="ctr">
            <a:noFill/>
            <a:miter lim="800000"/>
            <a:headEnd/>
            <a:tailEnd/>
          </a:ln>
        </p:spPr>
        <p:txBody>
          <a:bodyPr wrap="square" lIns="0" tIns="0" rIns="0" bIns="0" rtlCol="0" anchor="ctr"/>
          <a:lstStyle/>
          <a:p>
            <a:pPr algn="ctr">
              <a:buFont typeface="Wingdings 2" pitchFamily="18" charset="2"/>
              <a:buNone/>
            </a:pPr>
            <a:r>
              <a:rPr lang="en-GB" sz="4400" dirty="0">
                <a:solidFill>
                  <a:schemeClr val="bg1"/>
                </a:solidFill>
              </a:rPr>
              <a:t>1</a:t>
            </a:r>
          </a:p>
          <a:p>
            <a:pPr algn="ctr">
              <a:buFont typeface="Wingdings 2" pitchFamily="18" charset="2"/>
              <a:buNone/>
            </a:pPr>
            <a:r>
              <a:rPr lang="en-GB" sz="1400" dirty="0">
                <a:solidFill>
                  <a:schemeClr val="bg1"/>
                </a:solidFill>
              </a:rPr>
              <a:t>Business Understanding</a:t>
            </a:r>
          </a:p>
        </p:txBody>
      </p:sp>
      <p:grpSp>
        <p:nvGrpSpPr>
          <p:cNvPr id="6" name="Group 5"/>
          <p:cNvGrpSpPr>
            <a:grpSpLocks noChangeAspect="1"/>
          </p:cNvGrpSpPr>
          <p:nvPr/>
        </p:nvGrpSpPr>
        <p:grpSpPr bwMode="auto">
          <a:xfrm>
            <a:off x="4146371" y="2328033"/>
            <a:ext cx="481231" cy="481231"/>
            <a:chOff x="3852" y="1696"/>
            <a:chExt cx="340" cy="340"/>
          </a:xfrm>
          <a:solidFill>
            <a:schemeClr val="accent6"/>
          </a:solidFill>
        </p:grpSpPr>
        <p:sp>
          <p:nvSpPr>
            <p:cNvPr id="7" name="Freeform 236"/>
            <p:cNvSpPr>
              <a:spLocks/>
            </p:cNvSpPr>
            <p:nvPr/>
          </p:nvSpPr>
          <p:spPr bwMode="auto">
            <a:xfrm>
              <a:off x="3916" y="1802"/>
              <a:ext cx="212" cy="128"/>
            </a:xfrm>
            <a:custGeom>
              <a:avLst/>
              <a:gdLst>
                <a:gd name="T0" fmla="*/ 319 w 320"/>
                <a:gd name="T1" fmla="*/ 101 h 193"/>
                <a:gd name="T2" fmla="*/ 319 w 320"/>
                <a:gd name="T3" fmla="*/ 93 h 193"/>
                <a:gd name="T4" fmla="*/ 317 w 320"/>
                <a:gd name="T5" fmla="*/ 89 h 193"/>
                <a:gd name="T6" fmla="*/ 231 w 320"/>
                <a:gd name="T7" fmla="*/ 4 h 193"/>
                <a:gd name="T8" fmla="*/ 216 w 320"/>
                <a:gd name="T9" fmla="*/ 4 h 193"/>
                <a:gd name="T10" fmla="*/ 216 w 320"/>
                <a:gd name="T11" fmla="*/ 19 h 193"/>
                <a:gd name="T12" fmla="*/ 283 w 320"/>
                <a:gd name="T13" fmla="*/ 86 h 193"/>
                <a:gd name="T14" fmla="*/ 10 w 320"/>
                <a:gd name="T15" fmla="*/ 86 h 193"/>
                <a:gd name="T16" fmla="*/ 0 w 320"/>
                <a:gd name="T17" fmla="*/ 97 h 193"/>
                <a:gd name="T18" fmla="*/ 10 w 320"/>
                <a:gd name="T19" fmla="*/ 107 h 193"/>
                <a:gd name="T20" fmla="*/ 283 w 320"/>
                <a:gd name="T21" fmla="*/ 107 h 193"/>
                <a:gd name="T22" fmla="*/ 216 w 320"/>
                <a:gd name="T23" fmla="*/ 174 h 193"/>
                <a:gd name="T24" fmla="*/ 216 w 320"/>
                <a:gd name="T25" fmla="*/ 190 h 193"/>
                <a:gd name="T26" fmla="*/ 224 w 320"/>
                <a:gd name="T27" fmla="*/ 193 h 193"/>
                <a:gd name="T28" fmla="*/ 231 w 320"/>
                <a:gd name="T29" fmla="*/ 190 h 193"/>
                <a:gd name="T30" fmla="*/ 317 w 320"/>
                <a:gd name="T31" fmla="*/ 104 h 193"/>
                <a:gd name="T32" fmla="*/ 319 w 320"/>
                <a:gd name="T33" fmla="*/ 101 h 1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320" h="193">
                  <a:moveTo>
                    <a:pt x="319" y="101"/>
                  </a:moveTo>
                  <a:cubicBezTo>
                    <a:pt x="320" y="98"/>
                    <a:pt x="320" y="95"/>
                    <a:pt x="319" y="93"/>
                  </a:cubicBezTo>
                  <a:cubicBezTo>
                    <a:pt x="318" y="91"/>
                    <a:pt x="318" y="90"/>
                    <a:pt x="317" y="89"/>
                  </a:cubicBezTo>
                  <a:cubicBezTo>
                    <a:pt x="231" y="4"/>
                    <a:pt x="231" y="4"/>
                    <a:pt x="231" y="4"/>
                  </a:cubicBezTo>
                  <a:cubicBezTo>
                    <a:pt x="227" y="0"/>
                    <a:pt x="220" y="0"/>
                    <a:pt x="216" y="4"/>
                  </a:cubicBezTo>
                  <a:cubicBezTo>
                    <a:pt x="212" y="8"/>
                    <a:pt x="212" y="15"/>
                    <a:pt x="216" y="19"/>
                  </a:cubicBezTo>
                  <a:cubicBezTo>
                    <a:pt x="283" y="86"/>
                    <a:pt x="283" y="86"/>
                    <a:pt x="283" y="86"/>
                  </a:cubicBezTo>
                  <a:cubicBezTo>
                    <a:pt x="10" y="86"/>
                    <a:pt x="10" y="86"/>
                    <a:pt x="10" y="86"/>
                  </a:cubicBezTo>
                  <a:cubicBezTo>
                    <a:pt x="4" y="86"/>
                    <a:pt x="0" y="91"/>
                    <a:pt x="0" y="97"/>
                  </a:cubicBezTo>
                  <a:cubicBezTo>
                    <a:pt x="0" y="103"/>
                    <a:pt x="4" y="107"/>
                    <a:pt x="10" y="107"/>
                  </a:cubicBezTo>
                  <a:cubicBezTo>
                    <a:pt x="283" y="107"/>
                    <a:pt x="283" y="107"/>
                    <a:pt x="283" y="107"/>
                  </a:cubicBezTo>
                  <a:cubicBezTo>
                    <a:pt x="216" y="174"/>
                    <a:pt x="216" y="174"/>
                    <a:pt x="216" y="174"/>
                  </a:cubicBezTo>
                  <a:cubicBezTo>
                    <a:pt x="212" y="179"/>
                    <a:pt x="212" y="185"/>
                    <a:pt x="216" y="190"/>
                  </a:cubicBezTo>
                  <a:cubicBezTo>
                    <a:pt x="218" y="192"/>
                    <a:pt x="221" y="193"/>
                    <a:pt x="224" y="193"/>
                  </a:cubicBezTo>
                  <a:cubicBezTo>
                    <a:pt x="226" y="193"/>
                    <a:pt x="229" y="192"/>
                    <a:pt x="231" y="190"/>
                  </a:cubicBezTo>
                  <a:cubicBezTo>
                    <a:pt x="317" y="104"/>
                    <a:pt x="317" y="104"/>
                    <a:pt x="317" y="104"/>
                  </a:cubicBezTo>
                  <a:cubicBezTo>
                    <a:pt x="318" y="103"/>
                    <a:pt x="318" y="102"/>
                    <a:pt x="319" y="10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0" tIns="0" rIns="0" bIns="0" numCol="1" anchor="ctr" anchorCtr="0" compatLnSpc="1">
              <a:prstTxWarp prst="textNoShape">
                <a:avLst/>
              </a:prstTxWarp>
              <a:noAutofit/>
            </a:bodyPr>
            <a:lstStyle/>
            <a:p>
              <a:endParaRPr lang="en-GB"/>
            </a:p>
          </p:txBody>
        </p:sp>
        <p:sp>
          <p:nvSpPr>
            <p:cNvPr id="8" name="Freeform 237"/>
            <p:cNvSpPr>
              <a:spLocks noEditPoints="1"/>
            </p:cNvSpPr>
            <p:nvPr/>
          </p:nvSpPr>
          <p:spPr bwMode="auto">
            <a:xfrm>
              <a:off x="3852" y="1696"/>
              <a:ext cx="340" cy="340"/>
            </a:xfrm>
            <a:custGeom>
              <a:avLst/>
              <a:gdLst>
                <a:gd name="T0" fmla="*/ 256 w 512"/>
                <a:gd name="T1" fmla="*/ 21 h 512"/>
                <a:gd name="T2" fmla="*/ 490 w 512"/>
                <a:gd name="T3" fmla="*/ 256 h 512"/>
                <a:gd name="T4" fmla="*/ 256 w 512"/>
                <a:gd name="T5" fmla="*/ 490 h 512"/>
                <a:gd name="T6" fmla="*/ 21 w 512"/>
                <a:gd name="T7" fmla="*/ 256 h 512"/>
                <a:gd name="T8" fmla="*/ 256 w 512"/>
                <a:gd name="T9" fmla="*/ 21 h 512"/>
                <a:gd name="T10" fmla="*/ 256 w 512"/>
                <a:gd name="T11" fmla="*/ 0 h 512"/>
                <a:gd name="T12" fmla="*/ 0 w 512"/>
                <a:gd name="T13" fmla="*/ 256 h 512"/>
                <a:gd name="T14" fmla="*/ 256 w 512"/>
                <a:gd name="T15" fmla="*/ 512 h 512"/>
                <a:gd name="T16" fmla="*/ 512 w 512"/>
                <a:gd name="T17" fmla="*/ 256 h 512"/>
                <a:gd name="T18" fmla="*/ 256 w 512"/>
                <a:gd name="T19" fmla="*/ 0 h 5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12" h="512">
                  <a:moveTo>
                    <a:pt x="256" y="21"/>
                  </a:moveTo>
                  <a:cubicBezTo>
                    <a:pt x="385" y="21"/>
                    <a:pt x="490" y="126"/>
                    <a:pt x="490" y="256"/>
                  </a:cubicBezTo>
                  <a:cubicBezTo>
                    <a:pt x="490" y="385"/>
                    <a:pt x="385" y="490"/>
                    <a:pt x="256" y="490"/>
                  </a:cubicBezTo>
                  <a:cubicBezTo>
                    <a:pt x="126" y="490"/>
                    <a:pt x="21" y="385"/>
                    <a:pt x="21" y="256"/>
                  </a:cubicBezTo>
                  <a:cubicBezTo>
                    <a:pt x="21" y="126"/>
                    <a:pt x="126" y="21"/>
                    <a:pt x="256" y="21"/>
                  </a:cubicBezTo>
                  <a:moveTo>
                    <a:pt x="256" y="0"/>
                  </a:moveTo>
                  <a:cubicBezTo>
                    <a:pt x="114" y="0"/>
                    <a:pt x="0" y="114"/>
                    <a:pt x="0" y="256"/>
                  </a:cubicBezTo>
                  <a:cubicBezTo>
                    <a:pt x="0" y="397"/>
                    <a:pt x="114" y="512"/>
                    <a:pt x="256" y="512"/>
                  </a:cubicBezTo>
                  <a:cubicBezTo>
                    <a:pt x="397" y="512"/>
                    <a:pt x="512" y="397"/>
                    <a:pt x="512" y="256"/>
                  </a:cubicBezTo>
                  <a:cubicBezTo>
                    <a:pt x="512" y="114"/>
                    <a:pt x="397" y="0"/>
                    <a:pt x="256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0" tIns="0" rIns="0" bIns="0" numCol="1" anchor="ctr" anchorCtr="0" compatLnSpc="1">
              <a:prstTxWarp prst="textNoShape">
                <a:avLst/>
              </a:prstTxWarp>
              <a:noAutofit/>
            </a:bodyPr>
            <a:lstStyle/>
            <a:p>
              <a:endParaRPr lang="en-GB"/>
            </a:p>
          </p:txBody>
        </p:sp>
      </p:grpSp>
      <p:grpSp>
        <p:nvGrpSpPr>
          <p:cNvPr id="21" name="Group 20"/>
          <p:cNvGrpSpPr>
            <a:grpSpLocks noChangeAspect="1"/>
          </p:cNvGrpSpPr>
          <p:nvPr/>
        </p:nvGrpSpPr>
        <p:grpSpPr bwMode="auto">
          <a:xfrm>
            <a:off x="7604506" y="2328033"/>
            <a:ext cx="481231" cy="481231"/>
            <a:chOff x="3852" y="1696"/>
            <a:chExt cx="340" cy="340"/>
          </a:xfrm>
          <a:solidFill>
            <a:schemeClr val="accent6"/>
          </a:solidFill>
        </p:grpSpPr>
        <p:sp>
          <p:nvSpPr>
            <p:cNvPr id="22" name="Freeform 236"/>
            <p:cNvSpPr>
              <a:spLocks/>
            </p:cNvSpPr>
            <p:nvPr/>
          </p:nvSpPr>
          <p:spPr bwMode="auto">
            <a:xfrm>
              <a:off x="3916" y="1802"/>
              <a:ext cx="212" cy="128"/>
            </a:xfrm>
            <a:custGeom>
              <a:avLst/>
              <a:gdLst>
                <a:gd name="T0" fmla="*/ 319 w 320"/>
                <a:gd name="T1" fmla="*/ 101 h 193"/>
                <a:gd name="T2" fmla="*/ 319 w 320"/>
                <a:gd name="T3" fmla="*/ 93 h 193"/>
                <a:gd name="T4" fmla="*/ 317 w 320"/>
                <a:gd name="T5" fmla="*/ 89 h 193"/>
                <a:gd name="T6" fmla="*/ 231 w 320"/>
                <a:gd name="T7" fmla="*/ 4 h 193"/>
                <a:gd name="T8" fmla="*/ 216 w 320"/>
                <a:gd name="T9" fmla="*/ 4 h 193"/>
                <a:gd name="T10" fmla="*/ 216 w 320"/>
                <a:gd name="T11" fmla="*/ 19 h 193"/>
                <a:gd name="T12" fmla="*/ 283 w 320"/>
                <a:gd name="T13" fmla="*/ 86 h 193"/>
                <a:gd name="T14" fmla="*/ 10 w 320"/>
                <a:gd name="T15" fmla="*/ 86 h 193"/>
                <a:gd name="T16" fmla="*/ 0 w 320"/>
                <a:gd name="T17" fmla="*/ 97 h 193"/>
                <a:gd name="T18" fmla="*/ 10 w 320"/>
                <a:gd name="T19" fmla="*/ 107 h 193"/>
                <a:gd name="T20" fmla="*/ 283 w 320"/>
                <a:gd name="T21" fmla="*/ 107 h 193"/>
                <a:gd name="T22" fmla="*/ 216 w 320"/>
                <a:gd name="T23" fmla="*/ 174 h 193"/>
                <a:gd name="T24" fmla="*/ 216 w 320"/>
                <a:gd name="T25" fmla="*/ 190 h 193"/>
                <a:gd name="T26" fmla="*/ 224 w 320"/>
                <a:gd name="T27" fmla="*/ 193 h 193"/>
                <a:gd name="T28" fmla="*/ 231 w 320"/>
                <a:gd name="T29" fmla="*/ 190 h 193"/>
                <a:gd name="T30" fmla="*/ 317 w 320"/>
                <a:gd name="T31" fmla="*/ 104 h 193"/>
                <a:gd name="T32" fmla="*/ 319 w 320"/>
                <a:gd name="T33" fmla="*/ 101 h 1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320" h="193">
                  <a:moveTo>
                    <a:pt x="319" y="101"/>
                  </a:moveTo>
                  <a:cubicBezTo>
                    <a:pt x="320" y="98"/>
                    <a:pt x="320" y="95"/>
                    <a:pt x="319" y="93"/>
                  </a:cubicBezTo>
                  <a:cubicBezTo>
                    <a:pt x="318" y="91"/>
                    <a:pt x="318" y="90"/>
                    <a:pt x="317" y="89"/>
                  </a:cubicBezTo>
                  <a:cubicBezTo>
                    <a:pt x="231" y="4"/>
                    <a:pt x="231" y="4"/>
                    <a:pt x="231" y="4"/>
                  </a:cubicBezTo>
                  <a:cubicBezTo>
                    <a:pt x="227" y="0"/>
                    <a:pt x="220" y="0"/>
                    <a:pt x="216" y="4"/>
                  </a:cubicBezTo>
                  <a:cubicBezTo>
                    <a:pt x="212" y="8"/>
                    <a:pt x="212" y="15"/>
                    <a:pt x="216" y="19"/>
                  </a:cubicBezTo>
                  <a:cubicBezTo>
                    <a:pt x="283" y="86"/>
                    <a:pt x="283" y="86"/>
                    <a:pt x="283" y="86"/>
                  </a:cubicBezTo>
                  <a:cubicBezTo>
                    <a:pt x="10" y="86"/>
                    <a:pt x="10" y="86"/>
                    <a:pt x="10" y="86"/>
                  </a:cubicBezTo>
                  <a:cubicBezTo>
                    <a:pt x="4" y="86"/>
                    <a:pt x="0" y="91"/>
                    <a:pt x="0" y="97"/>
                  </a:cubicBezTo>
                  <a:cubicBezTo>
                    <a:pt x="0" y="103"/>
                    <a:pt x="4" y="107"/>
                    <a:pt x="10" y="107"/>
                  </a:cubicBezTo>
                  <a:cubicBezTo>
                    <a:pt x="283" y="107"/>
                    <a:pt x="283" y="107"/>
                    <a:pt x="283" y="107"/>
                  </a:cubicBezTo>
                  <a:cubicBezTo>
                    <a:pt x="216" y="174"/>
                    <a:pt x="216" y="174"/>
                    <a:pt x="216" y="174"/>
                  </a:cubicBezTo>
                  <a:cubicBezTo>
                    <a:pt x="212" y="179"/>
                    <a:pt x="212" y="185"/>
                    <a:pt x="216" y="190"/>
                  </a:cubicBezTo>
                  <a:cubicBezTo>
                    <a:pt x="218" y="192"/>
                    <a:pt x="221" y="193"/>
                    <a:pt x="224" y="193"/>
                  </a:cubicBezTo>
                  <a:cubicBezTo>
                    <a:pt x="226" y="193"/>
                    <a:pt x="229" y="192"/>
                    <a:pt x="231" y="190"/>
                  </a:cubicBezTo>
                  <a:cubicBezTo>
                    <a:pt x="317" y="104"/>
                    <a:pt x="317" y="104"/>
                    <a:pt x="317" y="104"/>
                  </a:cubicBezTo>
                  <a:cubicBezTo>
                    <a:pt x="318" y="103"/>
                    <a:pt x="318" y="102"/>
                    <a:pt x="319" y="10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0" tIns="0" rIns="0" bIns="0" numCol="1" anchor="ctr" anchorCtr="0" compatLnSpc="1">
              <a:prstTxWarp prst="textNoShape">
                <a:avLst/>
              </a:prstTxWarp>
              <a:noAutofit/>
            </a:bodyPr>
            <a:lstStyle/>
            <a:p>
              <a:endParaRPr lang="en-GB"/>
            </a:p>
          </p:txBody>
        </p:sp>
        <p:sp>
          <p:nvSpPr>
            <p:cNvPr id="23" name="Freeform 237"/>
            <p:cNvSpPr>
              <a:spLocks noEditPoints="1"/>
            </p:cNvSpPr>
            <p:nvPr/>
          </p:nvSpPr>
          <p:spPr bwMode="auto">
            <a:xfrm>
              <a:off x="3852" y="1696"/>
              <a:ext cx="340" cy="340"/>
            </a:xfrm>
            <a:custGeom>
              <a:avLst/>
              <a:gdLst>
                <a:gd name="T0" fmla="*/ 256 w 512"/>
                <a:gd name="T1" fmla="*/ 21 h 512"/>
                <a:gd name="T2" fmla="*/ 490 w 512"/>
                <a:gd name="T3" fmla="*/ 256 h 512"/>
                <a:gd name="T4" fmla="*/ 256 w 512"/>
                <a:gd name="T5" fmla="*/ 490 h 512"/>
                <a:gd name="T6" fmla="*/ 21 w 512"/>
                <a:gd name="T7" fmla="*/ 256 h 512"/>
                <a:gd name="T8" fmla="*/ 256 w 512"/>
                <a:gd name="T9" fmla="*/ 21 h 512"/>
                <a:gd name="T10" fmla="*/ 256 w 512"/>
                <a:gd name="T11" fmla="*/ 0 h 512"/>
                <a:gd name="T12" fmla="*/ 0 w 512"/>
                <a:gd name="T13" fmla="*/ 256 h 512"/>
                <a:gd name="T14" fmla="*/ 256 w 512"/>
                <a:gd name="T15" fmla="*/ 512 h 512"/>
                <a:gd name="T16" fmla="*/ 512 w 512"/>
                <a:gd name="T17" fmla="*/ 256 h 512"/>
                <a:gd name="T18" fmla="*/ 256 w 512"/>
                <a:gd name="T19" fmla="*/ 0 h 5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12" h="512">
                  <a:moveTo>
                    <a:pt x="256" y="21"/>
                  </a:moveTo>
                  <a:cubicBezTo>
                    <a:pt x="385" y="21"/>
                    <a:pt x="490" y="126"/>
                    <a:pt x="490" y="256"/>
                  </a:cubicBezTo>
                  <a:cubicBezTo>
                    <a:pt x="490" y="385"/>
                    <a:pt x="385" y="490"/>
                    <a:pt x="256" y="490"/>
                  </a:cubicBezTo>
                  <a:cubicBezTo>
                    <a:pt x="126" y="490"/>
                    <a:pt x="21" y="385"/>
                    <a:pt x="21" y="256"/>
                  </a:cubicBezTo>
                  <a:cubicBezTo>
                    <a:pt x="21" y="126"/>
                    <a:pt x="126" y="21"/>
                    <a:pt x="256" y="21"/>
                  </a:cubicBezTo>
                  <a:moveTo>
                    <a:pt x="256" y="0"/>
                  </a:moveTo>
                  <a:cubicBezTo>
                    <a:pt x="114" y="0"/>
                    <a:pt x="0" y="114"/>
                    <a:pt x="0" y="256"/>
                  </a:cubicBezTo>
                  <a:cubicBezTo>
                    <a:pt x="0" y="397"/>
                    <a:pt x="114" y="512"/>
                    <a:pt x="256" y="512"/>
                  </a:cubicBezTo>
                  <a:cubicBezTo>
                    <a:pt x="397" y="512"/>
                    <a:pt x="512" y="397"/>
                    <a:pt x="512" y="256"/>
                  </a:cubicBezTo>
                  <a:cubicBezTo>
                    <a:pt x="512" y="114"/>
                    <a:pt x="397" y="0"/>
                    <a:pt x="256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0" tIns="0" rIns="0" bIns="0" numCol="1" anchor="ctr" anchorCtr="0" compatLnSpc="1">
              <a:prstTxWarp prst="textNoShape">
                <a:avLst/>
              </a:prstTxWarp>
              <a:noAutofit/>
            </a:bodyPr>
            <a:lstStyle/>
            <a:p>
              <a:endParaRPr lang="en-GB"/>
            </a:p>
          </p:txBody>
        </p:sp>
      </p:grpSp>
      <p:grpSp>
        <p:nvGrpSpPr>
          <p:cNvPr id="24" name="Group 23"/>
          <p:cNvGrpSpPr>
            <a:grpSpLocks noChangeAspect="1"/>
          </p:cNvGrpSpPr>
          <p:nvPr/>
        </p:nvGrpSpPr>
        <p:grpSpPr bwMode="auto">
          <a:xfrm flipH="1">
            <a:off x="7604506" y="4831704"/>
            <a:ext cx="481231" cy="481231"/>
            <a:chOff x="3852" y="1696"/>
            <a:chExt cx="340" cy="340"/>
          </a:xfrm>
          <a:solidFill>
            <a:schemeClr val="accent6"/>
          </a:solidFill>
        </p:grpSpPr>
        <p:sp>
          <p:nvSpPr>
            <p:cNvPr id="25" name="Freeform 236"/>
            <p:cNvSpPr>
              <a:spLocks/>
            </p:cNvSpPr>
            <p:nvPr/>
          </p:nvSpPr>
          <p:spPr bwMode="auto">
            <a:xfrm>
              <a:off x="3916" y="1802"/>
              <a:ext cx="212" cy="128"/>
            </a:xfrm>
            <a:custGeom>
              <a:avLst/>
              <a:gdLst>
                <a:gd name="T0" fmla="*/ 319 w 320"/>
                <a:gd name="T1" fmla="*/ 101 h 193"/>
                <a:gd name="T2" fmla="*/ 319 w 320"/>
                <a:gd name="T3" fmla="*/ 93 h 193"/>
                <a:gd name="T4" fmla="*/ 317 w 320"/>
                <a:gd name="T5" fmla="*/ 89 h 193"/>
                <a:gd name="T6" fmla="*/ 231 w 320"/>
                <a:gd name="T7" fmla="*/ 4 h 193"/>
                <a:gd name="T8" fmla="*/ 216 w 320"/>
                <a:gd name="T9" fmla="*/ 4 h 193"/>
                <a:gd name="T10" fmla="*/ 216 w 320"/>
                <a:gd name="T11" fmla="*/ 19 h 193"/>
                <a:gd name="T12" fmla="*/ 283 w 320"/>
                <a:gd name="T13" fmla="*/ 86 h 193"/>
                <a:gd name="T14" fmla="*/ 10 w 320"/>
                <a:gd name="T15" fmla="*/ 86 h 193"/>
                <a:gd name="T16" fmla="*/ 0 w 320"/>
                <a:gd name="T17" fmla="*/ 97 h 193"/>
                <a:gd name="T18" fmla="*/ 10 w 320"/>
                <a:gd name="T19" fmla="*/ 107 h 193"/>
                <a:gd name="T20" fmla="*/ 283 w 320"/>
                <a:gd name="T21" fmla="*/ 107 h 193"/>
                <a:gd name="T22" fmla="*/ 216 w 320"/>
                <a:gd name="T23" fmla="*/ 174 h 193"/>
                <a:gd name="T24" fmla="*/ 216 w 320"/>
                <a:gd name="T25" fmla="*/ 190 h 193"/>
                <a:gd name="T26" fmla="*/ 224 w 320"/>
                <a:gd name="T27" fmla="*/ 193 h 193"/>
                <a:gd name="T28" fmla="*/ 231 w 320"/>
                <a:gd name="T29" fmla="*/ 190 h 193"/>
                <a:gd name="T30" fmla="*/ 317 w 320"/>
                <a:gd name="T31" fmla="*/ 104 h 193"/>
                <a:gd name="T32" fmla="*/ 319 w 320"/>
                <a:gd name="T33" fmla="*/ 101 h 1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320" h="193">
                  <a:moveTo>
                    <a:pt x="319" y="101"/>
                  </a:moveTo>
                  <a:cubicBezTo>
                    <a:pt x="320" y="98"/>
                    <a:pt x="320" y="95"/>
                    <a:pt x="319" y="93"/>
                  </a:cubicBezTo>
                  <a:cubicBezTo>
                    <a:pt x="318" y="91"/>
                    <a:pt x="318" y="90"/>
                    <a:pt x="317" y="89"/>
                  </a:cubicBezTo>
                  <a:cubicBezTo>
                    <a:pt x="231" y="4"/>
                    <a:pt x="231" y="4"/>
                    <a:pt x="231" y="4"/>
                  </a:cubicBezTo>
                  <a:cubicBezTo>
                    <a:pt x="227" y="0"/>
                    <a:pt x="220" y="0"/>
                    <a:pt x="216" y="4"/>
                  </a:cubicBezTo>
                  <a:cubicBezTo>
                    <a:pt x="212" y="8"/>
                    <a:pt x="212" y="15"/>
                    <a:pt x="216" y="19"/>
                  </a:cubicBezTo>
                  <a:cubicBezTo>
                    <a:pt x="283" y="86"/>
                    <a:pt x="283" y="86"/>
                    <a:pt x="283" y="86"/>
                  </a:cubicBezTo>
                  <a:cubicBezTo>
                    <a:pt x="10" y="86"/>
                    <a:pt x="10" y="86"/>
                    <a:pt x="10" y="86"/>
                  </a:cubicBezTo>
                  <a:cubicBezTo>
                    <a:pt x="4" y="86"/>
                    <a:pt x="0" y="91"/>
                    <a:pt x="0" y="97"/>
                  </a:cubicBezTo>
                  <a:cubicBezTo>
                    <a:pt x="0" y="103"/>
                    <a:pt x="4" y="107"/>
                    <a:pt x="10" y="107"/>
                  </a:cubicBezTo>
                  <a:cubicBezTo>
                    <a:pt x="283" y="107"/>
                    <a:pt x="283" y="107"/>
                    <a:pt x="283" y="107"/>
                  </a:cubicBezTo>
                  <a:cubicBezTo>
                    <a:pt x="216" y="174"/>
                    <a:pt x="216" y="174"/>
                    <a:pt x="216" y="174"/>
                  </a:cubicBezTo>
                  <a:cubicBezTo>
                    <a:pt x="212" y="179"/>
                    <a:pt x="212" y="185"/>
                    <a:pt x="216" y="190"/>
                  </a:cubicBezTo>
                  <a:cubicBezTo>
                    <a:pt x="218" y="192"/>
                    <a:pt x="221" y="193"/>
                    <a:pt x="224" y="193"/>
                  </a:cubicBezTo>
                  <a:cubicBezTo>
                    <a:pt x="226" y="193"/>
                    <a:pt x="229" y="192"/>
                    <a:pt x="231" y="190"/>
                  </a:cubicBezTo>
                  <a:cubicBezTo>
                    <a:pt x="317" y="104"/>
                    <a:pt x="317" y="104"/>
                    <a:pt x="317" y="104"/>
                  </a:cubicBezTo>
                  <a:cubicBezTo>
                    <a:pt x="318" y="103"/>
                    <a:pt x="318" y="102"/>
                    <a:pt x="319" y="10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0" tIns="0" rIns="0" bIns="0" numCol="1" anchor="ctr" anchorCtr="0" compatLnSpc="1">
              <a:prstTxWarp prst="textNoShape">
                <a:avLst/>
              </a:prstTxWarp>
              <a:noAutofit/>
            </a:bodyPr>
            <a:lstStyle/>
            <a:p>
              <a:endParaRPr lang="en-GB"/>
            </a:p>
          </p:txBody>
        </p:sp>
        <p:sp>
          <p:nvSpPr>
            <p:cNvPr id="26" name="Freeform 237"/>
            <p:cNvSpPr>
              <a:spLocks noEditPoints="1"/>
            </p:cNvSpPr>
            <p:nvPr/>
          </p:nvSpPr>
          <p:spPr bwMode="auto">
            <a:xfrm>
              <a:off x="3852" y="1696"/>
              <a:ext cx="340" cy="340"/>
            </a:xfrm>
            <a:custGeom>
              <a:avLst/>
              <a:gdLst>
                <a:gd name="T0" fmla="*/ 256 w 512"/>
                <a:gd name="T1" fmla="*/ 21 h 512"/>
                <a:gd name="T2" fmla="*/ 490 w 512"/>
                <a:gd name="T3" fmla="*/ 256 h 512"/>
                <a:gd name="T4" fmla="*/ 256 w 512"/>
                <a:gd name="T5" fmla="*/ 490 h 512"/>
                <a:gd name="T6" fmla="*/ 21 w 512"/>
                <a:gd name="T7" fmla="*/ 256 h 512"/>
                <a:gd name="T8" fmla="*/ 256 w 512"/>
                <a:gd name="T9" fmla="*/ 21 h 512"/>
                <a:gd name="T10" fmla="*/ 256 w 512"/>
                <a:gd name="T11" fmla="*/ 0 h 512"/>
                <a:gd name="T12" fmla="*/ 0 w 512"/>
                <a:gd name="T13" fmla="*/ 256 h 512"/>
                <a:gd name="T14" fmla="*/ 256 w 512"/>
                <a:gd name="T15" fmla="*/ 512 h 512"/>
                <a:gd name="T16" fmla="*/ 512 w 512"/>
                <a:gd name="T17" fmla="*/ 256 h 512"/>
                <a:gd name="T18" fmla="*/ 256 w 512"/>
                <a:gd name="T19" fmla="*/ 0 h 5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12" h="512">
                  <a:moveTo>
                    <a:pt x="256" y="21"/>
                  </a:moveTo>
                  <a:cubicBezTo>
                    <a:pt x="385" y="21"/>
                    <a:pt x="490" y="126"/>
                    <a:pt x="490" y="256"/>
                  </a:cubicBezTo>
                  <a:cubicBezTo>
                    <a:pt x="490" y="385"/>
                    <a:pt x="385" y="490"/>
                    <a:pt x="256" y="490"/>
                  </a:cubicBezTo>
                  <a:cubicBezTo>
                    <a:pt x="126" y="490"/>
                    <a:pt x="21" y="385"/>
                    <a:pt x="21" y="256"/>
                  </a:cubicBezTo>
                  <a:cubicBezTo>
                    <a:pt x="21" y="126"/>
                    <a:pt x="126" y="21"/>
                    <a:pt x="256" y="21"/>
                  </a:cubicBezTo>
                  <a:moveTo>
                    <a:pt x="256" y="0"/>
                  </a:moveTo>
                  <a:cubicBezTo>
                    <a:pt x="114" y="0"/>
                    <a:pt x="0" y="114"/>
                    <a:pt x="0" y="256"/>
                  </a:cubicBezTo>
                  <a:cubicBezTo>
                    <a:pt x="0" y="397"/>
                    <a:pt x="114" y="512"/>
                    <a:pt x="256" y="512"/>
                  </a:cubicBezTo>
                  <a:cubicBezTo>
                    <a:pt x="397" y="512"/>
                    <a:pt x="512" y="397"/>
                    <a:pt x="512" y="256"/>
                  </a:cubicBezTo>
                  <a:cubicBezTo>
                    <a:pt x="512" y="114"/>
                    <a:pt x="397" y="0"/>
                    <a:pt x="256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0" tIns="0" rIns="0" bIns="0" numCol="1" anchor="ctr" anchorCtr="0" compatLnSpc="1">
              <a:prstTxWarp prst="textNoShape">
                <a:avLst/>
              </a:prstTxWarp>
              <a:noAutofit/>
            </a:bodyPr>
            <a:lstStyle/>
            <a:p>
              <a:endParaRPr lang="en-GB"/>
            </a:p>
          </p:txBody>
        </p:sp>
      </p:grpSp>
      <p:grpSp>
        <p:nvGrpSpPr>
          <p:cNvPr id="27" name="Group 26"/>
          <p:cNvGrpSpPr>
            <a:grpSpLocks noChangeAspect="1"/>
          </p:cNvGrpSpPr>
          <p:nvPr/>
        </p:nvGrpSpPr>
        <p:grpSpPr bwMode="auto">
          <a:xfrm flipH="1">
            <a:off x="4150961" y="4831703"/>
            <a:ext cx="481231" cy="481231"/>
            <a:chOff x="3852" y="1696"/>
            <a:chExt cx="340" cy="340"/>
          </a:xfrm>
          <a:solidFill>
            <a:schemeClr val="accent6"/>
          </a:solidFill>
        </p:grpSpPr>
        <p:sp>
          <p:nvSpPr>
            <p:cNvPr id="28" name="Freeform 236"/>
            <p:cNvSpPr>
              <a:spLocks/>
            </p:cNvSpPr>
            <p:nvPr/>
          </p:nvSpPr>
          <p:spPr bwMode="auto">
            <a:xfrm>
              <a:off x="3916" y="1802"/>
              <a:ext cx="212" cy="128"/>
            </a:xfrm>
            <a:custGeom>
              <a:avLst/>
              <a:gdLst>
                <a:gd name="T0" fmla="*/ 319 w 320"/>
                <a:gd name="T1" fmla="*/ 101 h 193"/>
                <a:gd name="T2" fmla="*/ 319 w 320"/>
                <a:gd name="T3" fmla="*/ 93 h 193"/>
                <a:gd name="T4" fmla="*/ 317 w 320"/>
                <a:gd name="T5" fmla="*/ 89 h 193"/>
                <a:gd name="T6" fmla="*/ 231 w 320"/>
                <a:gd name="T7" fmla="*/ 4 h 193"/>
                <a:gd name="T8" fmla="*/ 216 w 320"/>
                <a:gd name="T9" fmla="*/ 4 h 193"/>
                <a:gd name="T10" fmla="*/ 216 w 320"/>
                <a:gd name="T11" fmla="*/ 19 h 193"/>
                <a:gd name="T12" fmla="*/ 283 w 320"/>
                <a:gd name="T13" fmla="*/ 86 h 193"/>
                <a:gd name="T14" fmla="*/ 10 w 320"/>
                <a:gd name="T15" fmla="*/ 86 h 193"/>
                <a:gd name="T16" fmla="*/ 0 w 320"/>
                <a:gd name="T17" fmla="*/ 97 h 193"/>
                <a:gd name="T18" fmla="*/ 10 w 320"/>
                <a:gd name="T19" fmla="*/ 107 h 193"/>
                <a:gd name="T20" fmla="*/ 283 w 320"/>
                <a:gd name="T21" fmla="*/ 107 h 193"/>
                <a:gd name="T22" fmla="*/ 216 w 320"/>
                <a:gd name="T23" fmla="*/ 174 h 193"/>
                <a:gd name="T24" fmla="*/ 216 w 320"/>
                <a:gd name="T25" fmla="*/ 190 h 193"/>
                <a:gd name="T26" fmla="*/ 224 w 320"/>
                <a:gd name="T27" fmla="*/ 193 h 193"/>
                <a:gd name="T28" fmla="*/ 231 w 320"/>
                <a:gd name="T29" fmla="*/ 190 h 193"/>
                <a:gd name="T30" fmla="*/ 317 w 320"/>
                <a:gd name="T31" fmla="*/ 104 h 193"/>
                <a:gd name="T32" fmla="*/ 319 w 320"/>
                <a:gd name="T33" fmla="*/ 101 h 1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320" h="193">
                  <a:moveTo>
                    <a:pt x="319" y="101"/>
                  </a:moveTo>
                  <a:cubicBezTo>
                    <a:pt x="320" y="98"/>
                    <a:pt x="320" y="95"/>
                    <a:pt x="319" y="93"/>
                  </a:cubicBezTo>
                  <a:cubicBezTo>
                    <a:pt x="318" y="91"/>
                    <a:pt x="318" y="90"/>
                    <a:pt x="317" y="89"/>
                  </a:cubicBezTo>
                  <a:cubicBezTo>
                    <a:pt x="231" y="4"/>
                    <a:pt x="231" y="4"/>
                    <a:pt x="231" y="4"/>
                  </a:cubicBezTo>
                  <a:cubicBezTo>
                    <a:pt x="227" y="0"/>
                    <a:pt x="220" y="0"/>
                    <a:pt x="216" y="4"/>
                  </a:cubicBezTo>
                  <a:cubicBezTo>
                    <a:pt x="212" y="8"/>
                    <a:pt x="212" y="15"/>
                    <a:pt x="216" y="19"/>
                  </a:cubicBezTo>
                  <a:cubicBezTo>
                    <a:pt x="283" y="86"/>
                    <a:pt x="283" y="86"/>
                    <a:pt x="283" y="86"/>
                  </a:cubicBezTo>
                  <a:cubicBezTo>
                    <a:pt x="10" y="86"/>
                    <a:pt x="10" y="86"/>
                    <a:pt x="10" y="86"/>
                  </a:cubicBezTo>
                  <a:cubicBezTo>
                    <a:pt x="4" y="86"/>
                    <a:pt x="0" y="91"/>
                    <a:pt x="0" y="97"/>
                  </a:cubicBezTo>
                  <a:cubicBezTo>
                    <a:pt x="0" y="103"/>
                    <a:pt x="4" y="107"/>
                    <a:pt x="10" y="107"/>
                  </a:cubicBezTo>
                  <a:cubicBezTo>
                    <a:pt x="283" y="107"/>
                    <a:pt x="283" y="107"/>
                    <a:pt x="283" y="107"/>
                  </a:cubicBezTo>
                  <a:cubicBezTo>
                    <a:pt x="216" y="174"/>
                    <a:pt x="216" y="174"/>
                    <a:pt x="216" y="174"/>
                  </a:cubicBezTo>
                  <a:cubicBezTo>
                    <a:pt x="212" y="179"/>
                    <a:pt x="212" y="185"/>
                    <a:pt x="216" y="190"/>
                  </a:cubicBezTo>
                  <a:cubicBezTo>
                    <a:pt x="218" y="192"/>
                    <a:pt x="221" y="193"/>
                    <a:pt x="224" y="193"/>
                  </a:cubicBezTo>
                  <a:cubicBezTo>
                    <a:pt x="226" y="193"/>
                    <a:pt x="229" y="192"/>
                    <a:pt x="231" y="190"/>
                  </a:cubicBezTo>
                  <a:cubicBezTo>
                    <a:pt x="317" y="104"/>
                    <a:pt x="317" y="104"/>
                    <a:pt x="317" y="104"/>
                  </a:cubicBezTo>
                  <a:cubicBezTo>
                    <a:pt x="318" y="103"/>
                    <a:pt x="318" y="102"/>
                    <a:pt x="319" y="10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0" tIns="0" rIns="0" bIns="0" numCol="1" anchor="ctr" anchorCtr="0" compatLnSpc="1">
              <a:prstTxWarp prst="textNoShape">
                <a:avLst/>
              </a:prstTxWarp>
              <a:noAutofit/>
            </a:bodyPr>
            <a:lstStyle/>
            <a:p>
              <a:endParaRPr lang="en-GB"/>
            </a:p>
          </p:txBody>
        </p:sp>
        <p:sp>
          <p:nvSpPr>
            <p:cNvPr id="29" name="Freeform 237"/>
            <p:cNvSpPr>
              <a:spLocks noEditPoints="1"/>
            </p:cNvSpPr>
            <p:nvPr/>
          </p:nvSpPr>
          <p:spPr bwMode="auto">
            <a:xfrm>
              <a:off x="3852" y="1696"/>
              <a:ext cx="340" cy="340"/>
            </a:xfrm>
            <a:custGeom>
              <a:avLst/>
              <a:gdLst>
                <a:gd name="T0" fmla="*/ 256 w 512"/>
                <a:gd name="T1" fmla="*/ 21 h 512"/>
                <a:gd name="T2" fmla="*/ 490 w 512"/>
                <a:gd name="T3" fmla="*/ 256 h 512"/>
                <a:gd name="T4" fmla="*/ 256 w 512"/>
                <a:gd name="T5" fmla="*/ 490 h 512"/>
                <a:gd name="T6" fmla="*/ 21 w 512"/>
                <a:gd name="T7" fmla="*/ 256 h 512"/>
                <a:gd name="T8" fmla="*/ 256 w 512"/>
                <a:gd name="T9" fmla="*/ 21 h 512"/>
                <a:gd name="T10" fmla="*/ 256 w 512"/>
                <a:gd name="T11" fmla="*/ 0 h 512"/>
                <a:gd name="T12" fmla="*/ 0 w 512"/>
                <a:gd name="T13" fmla="*/ 256 h 512"/>
                <a:gd name="T14" fmla="*/ 256 w 512"/>
                <a:gd name="T15" fmla="*/ 512 h 512"/>
                <a:gd name="T16" fmla="*/ 512 w 512"/>
                <a:gd name="T17" fmla="*/ 256 h 512"/>
                <a:gd name="T18" fmla="*/ 256 w 512"/>
                <a:gd name="T19" fmla="*/ 0 h 5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12" h="512">
                  <a:moveTo>
                    <a:pt x="256" y="21"/>
                  </a:moveTo>
                  <a:cubicBezTo>
                    <a:pt x="385" y="21"/>
                    <a:pt x="490" y="126"/>
                    <a:pt x="490" y="256"/>
                  </a:cubicBezTo>
                  <a:cubicBezTo>
                    <a:pt x="490" y="385"/>
                    <a:pt x="385" y="490"/>
                    <a:pt x="256" y="490"/>
                  </a:cubicBezTo>
                  <a:cubicBezTo>
                    <a:pt x="126" y="490"/>
                    <a:pt x="21" y="385"/>
                    <a:pt x="21" y="256"/>
                  </a:cubicBezTo>
                  <a:cubicBezTo>
                    <a:pt x="21" y="126"/>
                    <a:pt x="126" y="21"/>
                    <a:pt x="256" y="21"/>
                  </a:cubicBezTo>
                  <a:moveTo>
                    <a:pt x="256" y="0"/>
                  </a:moveTo>
                  <a:cubicBezTo>
                    <a:pt x="114" y="0"/>
                    <a:pt x="0" y="114"/>
                    <a:pt x="0" y="256"/>
                  </a:cubicBezTo>
                  <a:cubicBezTo>
                    <a:pt x="0" y="397"/>
                    <a:pt x="114" y="512"/>
                    <a:pt x="256" y="512"/>
                  </a:cubicBezTo>
                  <a:cubicBezTo>
                    <a:pt x="397" y="512"/>
                    <a:pt x="512" y="397"/>
                    <a:pt x="512" y="256"/>
                  </a:cubicBezTo>
                  <a:cubicBezTo>
                    <a:pt x="512" y="114"/>
                    <a:pt x="397" y="0"/>
                    <a:pt x="256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0" tIns="0" rIns="0" bIns="0" numCol="1" anchor="ctr" anchorCtr="0" compatLnSpc="1">
              <a:prstTxWarp prst="textNoShape">
                <a:avLst/>
              </a:prstTxWarp>
              <a:noAutofit/>
            </a:bodyPr>
            <a:lstStyle/>
            <a:p>
              <a:endParaRPr lang="en-GB"/>
            </a:p>
          </p:txBody>
        </p:sp>
      </p:grpSp>
      <p:sp>
        <p:nvSpPr>
          <p:cNvPr id="36" name="Oval 35"/>
          <p:cNvSpPr>
            <a:spLocks noChangeAspect="1"/>
          </p:cNvSpPr>
          <p:nvPr/>
        </p:nvSpPr>
        <p:spPr bwMode="gray">
          <a:xfrm>
            <a:off x="5014564" y="1487214"/>
            <a:ext cx="2162871" cy="2162871"/>
          </a:xfrm>
          <a:prstGeom prst="ellipse">
            <a:avLst/>
          </a:prstGeom>
          <a:solidFill>
            <a:schemeClr val="accent2"/>
          </a:solidFill>
          <a:ln w="19050" algn="ctr">
            <a:noFill/>
            <a:miter lim="800000"/>
            <a:headEnd/>
            <a:tailEnd/>
          </a:ln>
        </p:spPr>
        <p:txBody>
          <a:bodyPr wrap="square" lIns="0" tIns="0" rIns="0" bIns="0" rtlCol="0" anchor="ctr"/>
          <a:lstStyle/>
          <a:p>
            <a:pPr algn="ctr">
              <a:buFont typeface="Wingdings 2" pitchFamily="18" charset="2"/>
              <a:buNone/>
            </a:pPr>
            <a:r>
              <a:rPr lang="en-GB" sz="4400" dirty="0">
                <a:solidFill>
                  <a:schemeClr val="bg1"/>
                </a:solidFill>
              </a:rPr>
              <a:t>2</a:t>
            </a:r>
          </a:p>
          <a:p>
            <a:pPr algn="ctr">
              <a:buFont typeface="Wingdings 2" pitchFamily="18" charset="2"/>
              <a:buNone/>
            </a:pPr>
            <a:r>
              <a:rPr lang="en-GB" sz="1400" dirty="0">
                <a:solidFill>
                  <a:schemeClr val="bg1"/>
                </a:solidFill>
              </a:rPr>
              <a:t>Business Problem</a:t>
            </a:r>
          </a:p>
        </p:txBody>
      </p:sp>
      <p:sp>
        <p:nvSpPr>
          <p:cNvPr id="37" name="Oval 36"/>
          <p:cNvSpPr>
            <a:spLocks noChangeAspect="1"/>
          </p:cNvSpPr>
          <p:nvPr/>
        </p:nvSpPr>
        <p:spPr bwMode="gray">
          <a:xfrm>
            <a:off x="8512808" y="1487212"/>
            <a:ext cx="2162871" cy="2162871"/>
          </a:xfrm>
          <a:prstGeom prst="ellipse">
            <a:avLst/>
          </a:prstGeom>
          <a:solidFill>
            <a:schemeClr val="accent1"/>
          </a:solidFill>
          <a:ln w="19050" algn="ctr">
            <a:noFill/>
            <a:miter lim="800000"/>
            <a:headEnd/>
            <a:tailEnd/>
          </a:ln>
        </p:spPr>
        <p:txBody>
          <a:bodyPr wrap="square" lIns="0" tIns="0" rIns="0" bIns="0" rtlCol="0" anchor="ctr"/>
          <a:lstStyle/>
          <a:p>
            <a:pPr algn="ctr">
              <a:buFont typeface="Wingdings 2" pitchFamily="18" charset="2"/>
              <a:buNone/>
            </a:pPr>
            <a:r>
              <a:rPr lang="en-GB" sz="4400" dirty="0">
                <a:solidFill>
                  <a:schemeClr val="bg1"/>
                </a:solidFill>
              </a:rPr>
              <a:t>3</a:t>
            </a:r>
          </a:p>
          <a:p>
            <a:pPr algn="ctr">
              <a:buFont typeface="Wingdings 2" pitchFamily="18" charset="2"/>
              <a:buNone/>
            </a:pPr>
            <a:r>
              <a:rPr lang="en-GB" sz="1400" dirty="0">
                <a:solidFill>
                  <a:schemeClr val="bg1"/>
                </a:solidFill>
              </a:rPr>
              <a:t>Features</a:t>
            </a:r>
          </a:p>
        </p:txBody>
      </p:sp>
      <p:sp>
        <p:nvSpPr>
          <p:cNvPr id="38" name="Oval 37"/>
          <p:cNvSpPr>
            <a:spLocks noChangeAspect="1"/>
          </p:cNvSpPr>
          <p:nvPr/>
        </p:nvSpPr>
        <p:spPr bwMode="gray">
          <a:xfrm>
            <a:off x="8512807" y="3990885"/>
            <a:ext cx="2162871" cy="2162871"/>
          </a:xfrm>
          <a:prstGeom prst="ellipse">
            <a:avLst/>
          </a:prstGeom>
          <a:solidFill>
            <a:schemeClr val="accent2"/>
          </a:solidFill>
          <a:ln w="19050" algn="ctr">
            <a:noFill/>
            <a:miter lim="800000"/>
            <a:headEnd/>
            <a:tailEnd/>
          </a:ln>
        </p:spPr>
        <p:txBody>
          <a:bodyPr wrap="square" lIns="0" tIns="0" rIns="0" bIns="0" rtlCol="0" anchor="ctr"/>
          <a:lstStyle/>
          <a:p>
            <a:pPr algn="ctr">
              <a:buFont typeface="Wingdings 2" pitchFamily="18" charset="2"/>
              <a:buNone/>
            </a:pPr>
            <a:r>
              <a:rPr lang="en-GB" sz="4400" dirty="0">
                <a:solidFill>
                  <a:schemeClr val="bg1"/>
                </a:solidFill>
              </a:rPr>
              <a:t>4</a:t>
            </a:r>
          </a:p>
          <a:p>
            <a:pPr algn="ctr">
              <a:buFont typeface="Wingdings 2" pitchFamily="18" charset="2"/>
              <a:buNone/>
            </a:pPr>
            <a:r>
              <a:rPr lang="en-GB" sz="1400" dirty="0">
                <a:solidFill>
                  <a:schemeClr val="bg1"/>
                </a:solidFill>
              </a:rPr>
              <a:t>Data Understanding</a:t>
            </a:r>
          </a:p>
        </p:txBody>
      </p:sp>
      <p:sp>
        <p:nvSpPr>
          <p:cNvPr id="39" name="Oval 38"/>
          <p:cNvSpPr>
            <a:spLocks noChangeAspect="1"/>
          </p:cNvSpPr>
          <p:nvPr/>
        </p:nvSpPr>
        <p:spPr bwMode="gray">
          <a:xfrm>
            <a:off x="5014564" y="3990885"/>
            <a:ext cx="2162871" cy="2162871"/>
          </a:xfrm>
          <a:prstGeom prst="ellipse">
            <a:avLst/>
          </a:prstGeom>
          <a:solidFill>
            <a:schemeClr val="accent1"/>
          </a:solidFill>
          <a:ln w="19050" algn="ctr">
            <a:noFill/>
            <a:miter lim="800000"/>
            <a:headEnd/>
            <a:tailEnd/>
          </a:ln>
        </p:spPr>
        <p:txBody>
          <a:bodyPr wrap="square" lIns="0" tIns="0" rIns="0" bIns="0" rtlCol="0" anchor="ctr"/>
          <a:lstStyle/>
          <a:p>
            <a:pPr algn="ctr">
              <a:buFont typeface="Wingdings 2" pitchFamily="18" charset="2"/>
              <a:buNone/>
            </a:pPr>
            <a:r>
              <a:rPr lang="en-GB" sz="4400" dirty="0">
                <a:solidFill>
                  <a:schemeClr val="bg1"/>
                </a:solidFill>
              </a:rPr>
              <a:t>5</a:t>
            </a:r>
          </a:p>
          <a:p>
            <a:pPr algn="ctr">
              <a:buFont typeface="Wingdings 2" pitchFamily="18" charset="2"/>
              <a:buNone/>
            </a:pPr>
            <a:r>
              <a:rPr lang="en-GB" sz="1400" dirty="0">
                <a:solidFill>
                  <a:schemeClr val="bg1"/>
                </a:solidFill>
              </a:rPr>
              <a:t>Modelling &amp; Evaluation</a:t>
            </a:r>
          </a:p>
        </p:txBody>
      </p:sp>
      <p:sp>
        <p:nvSpPr>
          <p:cNvPr id="40" name="Oval 39"/>
          <p:cNvSpPr>
            <a:spLocks noChangeAspect="1"/>
          </p:cNvSpPr>
          <p:nvPr/>
        </p:nvSpPr>
        <p:spPr bwMode="gray">
          <a:xfrm>
            <a:off x="1516320" y="3990885"/>
            <a:ext cx="2162871" cy="2162871"/>
          </a:xfrm>
          <a:prstGeom prst="ellipse">
            <a:avLst/>
          </a:prstGeom>
          <a:solidFill>
            <a:schemeClr val="accent2"/>
          </a:solidFill>
          <a:ln w="19050" algn="ctr">
            <a:solidFill>
              <a:schemeClr val="accent3"/>
            </a:solidFill>
            <a:miter lim="800000"/>
            <a:headEnd/>
            <a:tailEnd/>
          </a:ln>
        </p:spPr>
        <p:txBody>
          <a:bodyPr wrap="square" lIns="0" tIns="0" rIns="0" bIns="0" rtlCol="0" anchor="ctr"/>
          <a:lstStyle/>
          <a:p>
            <a:pPr algn="ctr">
              <a:buFont typeface="Wingdings 2" pitchFamily="18" charset="2"/>
              <a:buNone/>
            </a:pPr>
            <a:r>
              <a:rPr lang="en-GB" sz="4400" dirty="0">
                <a:solidFill>
                  <a:schemeClr val="bg1"/>
                </a:solidFill>
              </a:rPr>
              <a:t>6</a:t>
            </a:r>
          </a:p>
          <a:p>
            <a:pPr algn="ctr">
              <a:buFont typeface="Wingdings 2" pitchFamily="18" charset="2"/>
              <a:buNone/>
            </a:pPr>
            <a:r>
              <a:rPr lang="en-GB" sz="1400" dirty="0">
                <a:solidFill>
                  <a:schemeClr val="bg1"/>
                </a:solidFill>
              </a:rPr>
              <a:t>Conclusion</a:t>
            </a:r>
          </a:p>
        </p:txBody>
      </p:sp>
      <p:sp>
        <p:nvSpPr>
          <p:cNvPr id="14" name="Title 13">
            <a:extLst>
              <a:ext uri="{FF2B5EF4-FFF2-40B4-BE49-F238E27FC236}">
                <a16:creationId xmlns:a16="http://schemas.microsoft.com/office/drawing/2014/main" id="{5DAED0C5-E4D2-4FE7-B32C-3A9ABA2993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7388093"/>
      </p:ext>
    </p:extLst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Business Understanding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B26C816-5E77-4998-87B9-ECA4CFD85A1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540" b="43925"/>
          <a:stretch/>
        </p:blipFill>
        <p:spPr>
          <a:xfrm>
            <a:off x="838200" y="2965470"/>
            <a:ext cx="6404163" cy="1325563"/>
          </a:xfrm>
          <a:prstGeom prst="rect">
            <a:avLst/>
          </a:prstGeom>
        </p:spPr>
      </p:pic>
      <p:pic>
        <p:nvPicPr>
          <p:cNvPr id="1026" name="Picture 2" descr="Infographic: Where It’s Hardest to Afford a Home | Statista">
            <a:extLst>
              <a:ext uri="{FF2B5EF4-FFF2-40B4-BE49-F238E27FC236}">
                <a16:creationId xmlns:a16="http://schemas.microsoft.com/office/drawing/2014/main" id="{0E9D8153-D121-4386-8ECE-7DA265BDD19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70112" y="2690194"/>
            <a:ext cx="3484034" cy="34840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D7F69BE7-C5F3-43D2-81DD-B49DADAF456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8200" y="1302088"/>
            <a:ext cx="10715946" cy="1180570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CCA760E5-52EC-4ABF-8397-D46E0AD26510}"/>
              </a:ext>
            </a:extLst>
          </p:cNvPr>
          <p:cNvSpPr txBox="1"/>
          <p:nvPr/>
        </p:nvSpPr>
        <p:spPr>
          <a:xfrm>
            <a:off x="838200" y="4773845"/>
            <a:ext cx="6095144" cy="140038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600"/>
              </a:spcBef>
              <a:buSzPct val="100000"/>
            </a:pPr>
            <a:r>
              <a:rPr lang="en-US" sz="2000" dirty="0">
                <a:solidFill>
                  <a:schemeClr val="accent1"/>
                </a:solidFill>
              </a:rPr>
              <a:t>“It’s misleading, it’s a fraud on purchasers. And until significant penalties are handed out, regulations have been ineffective … if one does it, others have to follow.”</a:t>
            </a:r>
          </a:p>
          <a:p>
            <a:pPr>
              <a:spcBef>
                <a:spcPts val="600"/>
              </a:spcBef>
              <a:buSzPct val="100000"/>
            </a:pPr>
            <a:r>
              <a:rPr lang="en-US" sz="2000" dirty="0">
                <a:solidFill>
                  <a:schemeClr val="accent1"/>
                </a:solidFill>
              </a:rPr>
              <a:t>- David Morrel, buyer’s advocate </a:t>
            </a:r>
          </a:p>
        </p:txBody>
      </p:sp>
    </p:spTree>
    <p:extLst>
      <p:ext uri="{BB962C8B-B14F-4D97-AF65-F5344CB8AC3E}">
        <p14:creationId xmlns:p14="http://schemas.microsoft.com/office/powerpoint/2010/main" val="44573503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6F1BDB45-D34C-440E-8D6D-9BBEB2C4AE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Business Problem</a:t>
            </a:r>
          </a:p>
        </p:txBody>
      </p:sp>
      <p:graphicFrame>
        <p:nvGraphicFramePr>
          <p:cNvPr id="5" name="Content Placeholder 6">
            <a:extLst>
              <a:ext uri="{FF2B5EF4-FFF2-40B4-BE49-F238E27FC236}">
                <a16:creationId xmlns:a16="http://schemas.microsoft.com/office/drawing/2014/main" id="{AF1564C8-DFB2-488E-A1C1-E29D3519CFC5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387845472"/>
              </p:ext>
            </p:extLst>
          </p:nvPr>
        </p:nvGraphicFramePr>
        <p:xfrm>
          <a:off x="6234694" y="1727799"/>
          <a:ext cx="5119106" cy="435949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11910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4359491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buClrTx/>
                        <a:buSzPct val="100000"/>
                        <a:buFontTx/>
                        <a:buNone/>
                        <a:tabLst/>
                        <a:defRPr/>
                      </a:pPr>
                      <a:r>
                        <a:rPr kumimoji="0" lang="en-US" sz="24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86BC25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Calibri Light" panose="020F0302020204030204" pitchFamily="34" charset="0"/>
                        </a:rPr>
                        <a:t>Objective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buClrTx/>
                        <a:buSzPct val="100000"/>
                        <a:buFontTx/>
                        <a:buNone/>
                        <a:tabLst/>
                        <a:defRPr/>
                      </a:pPr>
                      <a:r>
                        <a:rPr kumimoji="0" lang="en-US" sz="2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Calibri Light" panose="020F0302020204030204" pitchFamily="34" charset="0"/>
                        </a:rPr>
                        <a:t>Develop a model for these potential homeowners that:</a:t>
                      </a:r>
                    </a:p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buClrTx/>
                        <a:buSzPct val="100000"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kumimoji="0" lang="en-US" sz="2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Calibri Light" panose="020F0302020204030204" pitchFamily="34" charset="0"/>
                        </a:rPr>
                        <a:t>Determines the true price of a property</a:t>
                      </a:r>
                    </a:p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buClrTx/>
                        <a:buSzPct val="100000"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kumimoji="0" lang="en-US" sz="2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Calibri Light" panose="020F0302020204030204" pitchFamily="34" charset="0"/>
                        </a:rPr>
                        <a:t>Aids in locating homes that fit the requirements of the seller</a:t>
                      </a:r>
                    </a:p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buClrTx/>
                        <a:buSzPct val="100000"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kumimoji="0" lang="en-US" sz="2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Calibri Light" panose="020F0302020204030204" pitchFamily="34" charset="0"/>
                        </a:rPr>
                        <a:t>Figures out which homes are sold at a discount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buClrTx/>
                        <a:buSzPct val="100000"/>
                        <a:buFontTx/>
                        <a:buNone/>
                        <a:tabLst/>
                        <a:defRPr/>
                      </a:pPr>
                      <a:endParaRPr kumimoji="0" lang="en-US" sz="13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86BC25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Calibri Light" panose="020F0302020204030204" pitchFamily="34" charset="0"/>
                      </a:endParaRPr>
                    </a:p>
                  </a:txBody>
                  <a:tcPr marL="91510" marR="91510" marT="137160">
                    <a:lnL w="12700" cmpd="sng">
                      <a:noFill/>
                    </a:lnL>
                    <a:lnR w="12700" cmpd="sng">
                      <a:noFill/>
                    </a:lnR>
                    <a:lnT w="381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6" name="Content Placeholder 6">
            <a:extLst>
              <a:ext uri="{FF2B5EF4-FFF2-40B4-BE49-F238E27FC236}">
                <a16:creationId xmlns:a16="http://schemas.microsoft.com/office/drawing/2014/main" id="{370830CC-F79E-4099-B451-36646DB30E83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190543157"/>
              </p:ext>
            </p:extLst>
          </p:nvPr>
        </p:nvGraphicFramePr>
        <p:xfrm>
          <a:off x="838200" y="1727799"/>
          <a:ext cx="5171090" cy="435949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17109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4359491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buClrTx/>
                        <a:buSzPct val="100000"/>
                        <a:buFontTx/>
                        <a:buNone/>
                        <a:tabLst/>
                        <a:defRPr/>
                      </a:pPr>
                      <a:r>
                        <a:rPr kumimoji="0" lang="en-US" sz="24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86BC25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Calibri Light" panose="020F0302020204030204" pitchFamily="34" charset="0"/>
                        </a:rPr>
                        <a:t>Problem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buClrTx/>
                        <a:buSzPct val="100000"/>
                        <a:buFontTx/>
                        <a:buNone/>
                        <a:tabLst/>
                        <a:defRPr/>
                      </a:pPr>
                      <a:r>
                        <a:rPr kumimoji="0" lang="en-US" sz="2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Calibri Light" panose="020F0302020204030204" pitchFamily="34" charset="0"/>
                        </a:rPr>
                        <a:t>Potential buyers are having difficulties buying or renting Australian properties.</a:t>
                      </a:r>
                    </a:p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buClrTx/>
                        <a:buSzPct val="100000"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kumimoji="0" lang="en-US" sz="2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Calibri Light" panose="020F0302020204030204" pitchFamily="34" charset="0"/>
                        </a:rPr>
                        <a:t>Affordability issues</a:t>
                      </a:r>
                    </a:p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buClrTx/>
                        <a:buSzPct val="100000"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kumimoji="0" lang="en-US" sz="2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Calibri Light" panose="020F0302020204030204" pitchFamily="34" charset="0"/>
                        </a:rPr>
                        <a:t>Historical trend of rising prices</a:t>
                      </a:r>
                    </a:p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buClrTx/>
                        <a:buSzPct val="100000"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kumimoji="0" lang="en-US" sz="2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Calibri Light" panose="020F0302020204030204" pitchFamily="34" charset="0"/>
                        </a:rPr>
                        <a:t>Rampant underquoting</a:t>
                      </a:r>
                      <a:br>
                        <a: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Calibri Light" panose="020F0302020204030204" pitchFamily="34" charset="0"/>
                        </a:rPr>
                      </a:b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Calibri Light" panose="020F0302020204030204" pitchFamily="34" charset="0"/>
                      </a:endParaRP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buClrTx/>
                        <a:buSzPct val="100000"/>
                        <a:buFontTx/>
                        <a:buNone/>
                        <a:tabLst/>
                        <a:defRPr/>
                      </a:pPr>
                      <a:endParaRPr kumimoji="0" lang="en-US" sz="13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86BC25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Calibri Light" panose="020F0302020204030204" pitchFamily="34" charset="0"/>
                      </a:endParaRPr>
                    </a:p>
                  </a:txBody>
                  <a:tcPr marL="91510" marR="91510" marT="137160">
                    <a:lnL w="12700" cmpd="sng">
                      <a:noFill/>
                    </a:lnL>
                    <a:lnR w="12700" cmpd="sng">
                      <a:noFill/>
                    </a:lnR>
                    <a:lnT w="381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92657271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Features</a:t>
            </a:r>
          </a:p>
        </p:txBody>
      </p:sp>
      <p:sp>
        <p:nvSpPr>
          <p:cNvPr id="5" name="Pentagon 23">
            <a:extLst>
              <a:ext uri="{FF2B5EF4-FFF2-40B4-BE49-F238E27FC236}">
                <a16:creationId xmlns:a16="http://schemas.microsoft.com/office/drawing/2014/main" id="{A53ABE99-26E0-4132-98F6-2666C12633A6}"/>
              </a:ext>
            </a:extLst>
          </p:cNvPr>
          <p:cNvSpPr/>
          <p:nvPr/>
        </p:nvSpPr>
        <p:spPr bwMode="gray">
          <a:xfrm>
            <a:off x="1699705" y="1690688"/>
            <a:ext cx="3678240" cy="822960"/>
          </a:xfrm>
          <a:prstGeom prst="homePlate">
            <a:avLst/>
          </a:prstGeom>
          <a:solidFill>
            <a:schemeClr val="dk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lIns="144000" tIns="88900" rIns="88900" bIns="88900" rtlCol="0" anchor="ctr"/>
          <a:lstStyle/>
          <a:p>
            <a:r>
              <a:rPr lang="en-US" sz="2000" dirty="0"/>
              <a:t>1	Building Size</a:t>
            </a:r>
          </a:p>
        </p:txBody>
      </p:sp>
      <p:sp>
        <p:nvSpPr>
          <p:cNvPr id="6" name="Pentagon 25">
            <a:extLst>
              <a:ext uri="{FF2B5EF4-FFF2-40B4-BE49-F238E27FC236}">
                <a16:creationId xmlns:a16="http://schemas.microsoft.com/office/drawing/2014/main" id="{8AF49EF3-1ED3-454B-B310-783CB5F4A2A0}"/>
              </a:ext>
            </a:extLst>
          </p:cNvPr>
          <p:cNvSpPr/>
          <p:nvPr/>
        </p:nvSpPr>
        <p:spPr bwMode="gray">
          <a:xfrm>
            <a:off x="1694712" y="2834912"/>
            <a:ext cx="3678240" cy="822960"/>
          </a:xfrm>
          <a:prstGeom prst="homePlate">
            <a:avLst/>
          </a:prstGeom>
          <a:solidFill>
            <a:schemeClr val="accent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lIns="144000" tIns="88900" rIns="88900" bIns="88900" rtlCol="0" anchor="ctr"/>
          <a:lstStyle/>
          <a:p>
            <a:r>
              <a:rPr lang="en-US" sz="2000" dirty="0"/>
              <a:t>3	Bedrooms</a:t>
            </a:r>
          </a:p>
        </p:txBody>
      </p:sp>
      <p:sp>
        <p:nvSpPr>
          <p:cNvPr id="8" name="Pentagon 27">
            <a:extLst>
              <a:ext uri="{FF2B5EF4-FFF2-40B4-BE49-F238E27FC236}">
                <a16:creationId xmlns:a16="http://schemas.microsoft.com/office/drawing/2014/main" id="{E6937158-1483-4BEF-967A-5F78E80F0FF1}"/>
              </a:ext>
            </a:extLst>
          </p:cNvPr>
          <p:cNvSpPr/>
          <p:nvPr/>
        </p:nvSpPr>
        <p:spPr bwMode="gray">
          <a:xfrm>
            <a:off x="7308112" y="2834912"/>
            <a:ext cx="3678240" cy="822960"/>
          </a:xfrm>
          <a:prstGeom prst="homePlate">
            <a:avLst/>
          </a:prstGeom>
          <a:solidFill>
            <a:schemeClr val="accent3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lIns="144000" tIns="88900" rIns="88900" bIns="88900" rtlCol="0" anchor="ctr"/>
          <a:lstStyle/>
          <a:p>
            <a:r>
              <a:rPr lang="en-US" sz="2000" dirty="0"/>
              <a:t>4	Bathrooms</a:t>
            </a:r>
          </a:p>
        </p:txBody>
      </p:sp>
      <p:sp>
        <p:nvSpPr>
          <p:cNvPr id="9" name="Pentagon 29">
            <a:extLst>
              <a:ext uri="{FF2B5EF4-FFF2-40B4-BE49-F238E27FC236}">
                <a16:creationId xmlns:a16="http://schemas.microsoft.com/office/drawing/2014/main" id="{13417ED7-BA8C-4F76-B9D8-FE5F0B008E99}"/>
              </a:ext>
            </a:extLst>
          </p:cNvPr>
          <p:cNvSpPr/>
          <p:nvPr/>
        </p:nvSpPr>
        <p:spPr bwMode="gray">
          <a:xfrm>
            <a:off x="7308112" y="1691912"/>
            <a:ext cx="3678240" cy="822960"/>
          </a:xfrm>
          <a:prstGeom prst="homePlate">
            <a:avLst/>
          </a:prstGeom>
          <a:solidFill>
            <a:schemeClr val="accent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lIns="144000" tIns="88900" rIns="88900" bIns="88900" rtlCol="0" anchor="ctr"/>
          <a:lstStyle/>
          <a:p>
            <a:r>
              <a:rPr lang="en-US" sz="2000" dirty="0"/>
              <a:t>2 	Land Size</a:t>
            </a:r>
          </a:p>
        </p:txBody>
      </p:sp>
      <p:sp>
        <p:nvSpPr>
          <p:cNvPr id="10" name="Pentagon 23">
            <a:extLst>
              <a:ext uri="{FF2B5EF4-FFF2-40B4-BE49-F238E27FC236}">
                <a16:creationId xmlns:a16="http://schemas.microsoft.com/office/drawing/2014/main" id="{6A91AD8F-3699-4D55-A2A7-6DD1A9DB520B}"/>
              </a:ext>
            </a:extLst>
          </p:cNvPr>
          <p:cNvSpPr/>
          <p:nvPr/>
        </p:nvSpPr>
        <p:spPr bwMode="gray">
          <a:xfrm>
            <a:off x="1694712" y="3977912"/>
            <a:ext cx="3678240" cy="822960"/>
          </a:xfrm>
          <a:prstGeom prst="homePlate">
            <a:avLst/>
          </a:prstGeom>
          <a:solidFill>
            <a:schemeClr val="accent4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lIns="144000" tIns="88900" rIns="88900" bIns="88900" rtlCol="0" anchor="ctr"/>
          <a:lstStyle/>
          <a:p>
            <a:r>
              <a:rPr lang="en-US" sz="2000" dirty="0"/>
              <a:t>5	Parking Spaces</a:t>
            </a:r>
          </a:p>
        </p:txBody>
      </p:sp>
      <p:sp>
        <p:nvSpPr>
          <p:cNvPr id="11" name="Pentagon 25">
            <a:extLst>
              <a:ext uri="{FF2B5EF4-FFF2-40B4-BE49-F238E27FC236}">
                <a16:creationId xmlns:a16="http://schemas.microsoft.com/office/drawing/2014/main" id="{CB5F792C-79CD-4934-A38F-15D53EC91536}"/>
              </a:ext>
            </a:extLst>
          </p:cNvPr>
          <p:cNvSpPr/>
          <p:nvPr/>
        </p:nvSpPr>
        <p:spPr bwMode="gray">
          <a:xfrm>
            <a:off x="4256880" y="5120912"/>
            <a:ext cx="3678240" cy="822960"/>
          </a:xfrm>
          <a:prstGeom prst="homePlate">
            <a:avLst/>
          </a:prstGeom>
          <a:solidFill>
            <a:schemeClr val="accent6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lIns="144000" tIns="88900" rIns="88900" bIns="88900" rtlCol="0" anchor="ctr"/>
          <a:lstStyle/>
          <a:p>
            <a:r>
              <a:rPr lang="en-US" sz="2000" dirty="0"/>
              <a:t>7	Product Depth</a:t>
            </a:r>
          </a:p>
        </p:txBody>
      </p:sp>
      <p:sp>
        <p:nvSpPr>
          <p:cNvPr id="13" name="Pentagon 29">
            <a:extLst>
              <a:ext uri="{FF2B5EF4-FFF2-40B4-BE49-F238E27FC236}">
                <a16:creationId xmlns:a16="http://schemas.microsoft.com/office/drawing/2014/main" id="{D1E6B5BD-0CB8-491D-A751-2D76612B2609}"/>
              </a:ext>
            </a:extLst>
          </p:cNvPr>
          <p:cNvSpPr/>
          <p:nvPr/>
        </p:nvSpPr>
        <p:spPr bwMode="gray">
          <a:xfrm>
            <a:off x="7308112" y="3977912"/>
            <a:ext cx="3678240" cy="822960"/>
          </a:xfrm>
          <a:prstGeom prst="homePlate">
            <a:avLst/>
          </a:prstGeom>
          <a:solidFill>
            <a:schemeClr val="accent5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lIns="144000" tIns="88900" rIns="88900" bIns="88900" rtlCol="0" anchor="ctr"/>
          <a:lstStyle/>
          <a:p>
            <a:r>
              <a:rPr lang="en-US" sz="2000" dirty="0"/>
              <a:t>6	Property Type</a:t>
            </a:r>
          </a:p>
        </p:txBody>
      </p:sp>
    </p:spTree>
    <p:extLst>
      <p:ext uri="{BB962C8B-B14F-4D97-AF65-F5344CB8AC3E}">
        <p14:creationId xmlns:p14="http://schemas.microsoft.com/office/powerpoint/2010/main" val="344692376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Understanding</a:t>
            </a: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ABBADAF0-ABC3-43B4-904C-16BE4C83CED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74997" y="1368498"/>
            <a:ext cx="8242005" cy="41210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AF7BE681-0F7E-441B-A4C0-C66BC67C15DF}"/>
              </a:ext>
            </a:extLst>
          </p:cNvPr>
          <p:cNvSpPr txBox="1"/>
          <p:nvPr/>
        </p:nvSpPr>
        <p:spPr>
          <a:xfrm>
            <a:off x="3645194" y="5489501"/>
            <a:ext cx="49016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Figure 1: Median housing prices by property type.</a:t>
            </a:r>
          </a:p>
        </p:txBody>
      </p:sp>
    </p:spTree>
    <p:extLst>
      <p:ext uri="{BB962C8B-B14F-4D97-AF65-F5344CB8AC3E}">
        <p14:creationId xmlns:p14="http://schemas.microsoft.com/office/powerpoint/2010/main" val="233174498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Understanding</a:t>
            </a:r>
          </a:p>
        </p:txBody>
      </p:sp>
      <p:pic>
        <p:nvPicPr>
          <p:cNvPr id="3076" name="Picture 4">
            <a:extLst>
              <a:ext uri="{FF2B5EF4-FFF2-40B4-BE49-F238E27FC236}">
                <a16:creationId xmlns:a16="http://schemas.microsoft.com/office/drawing/2014/main" id="{5653A1E5-0F2B-4446-9448-4B018C8C62E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24370" y="1293185"/>
            <a:ext cx="8543260" cy="42716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BE6DC4CC-4201-4EC6-923B-58BF5E3F994C}"/>
              </a:ext>
            </a:extLst>
          </p:cNvPr>
          <p:cNvSpPr txBox="1"/>
          <p:nvPr/>
        </p:nvSpPr>
        <p:spPr>
          <a:xfrm>
            <a:off x="3580513" y="5489501"/>
            <a:ext cx="50309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Figure 2: Housing prices over number of bedrooms.</a:t>
            </a:r>
          </a:p>
        </p:txBody>
      </p:sp>
    </p:spTree>
    <p:extLst>
      <p:ext uri="{BB962C8B-B14F-4D97-AF65-F5344CB8AC3E}">
        <p14:creationId xmlns:p14="http://schemas.microsoft.com/office/powerpoint/2010/main" val="127554364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Understanding</a:t>
            </a:r>
          </a:p>
        </p:txBody>
      </p:sp>
      <p:graphicFrame>
        <p:nvGraphicFramePr>
          <p:cNvPr id="4" name="Group 3">
            <a:extLst>
              <a:ext uri="{FF2B5EF4-FFF2-40B4-BE49-F238E27FC236}">
                <a16:creationId xmlns:a16="http://schemas.microsoft.com/office/drawing/2014/main" id="{6C115E88-0443-4B2A-8B46-7E2E02464DCB}"/>
              </a:ext>
            </a:extLst>
          </p:cNvPr>
          <p:cNvGraphicFramePr>
            <a:graphicFrameLocks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4151428431"/>
              </p:ext>
            </p:extLst>
          </p:nvPr>
        </p:nvGraphicFramePr>
        <p:xfrm>
          <a:off x="2364377" y="1690688"/>
          <a:ext cx="7463244" cy="3553097"/>
        </p:xfrm>
        <a:graphic>
          <a:graphicData uri="http://schemas.openxmlformats.org/drawingml/2006/table">
            <a:tbl>
              <a:tblPr/>
              <a:tblGrid>
                <a:gridCol w="236324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55000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55000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493889">
                <a:tc>
                  <a:txBody>
                    <a:bodyPr/>
                    <a:lstStyle/>
                    <a:p>
                      <a:pPr algn="l"/>
                      <a:endParaRPr lang="en-US" sz="2000" b="0" dirty="0">
                        <a:solidFill>
                          <a:schemeClr val="accent1"/>
                        </a:solidFill>
                      </a:endParaRPr>
                    </a:p>
                  </a:txBody>
                  <a:tcPr>
                    <a:lnL w="12700" cmpd="sng">
                      <a:noFill/>
                      <a:prstDash val="solid"/>
                    </a:lnL>
                    <a:lnR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BBCB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b="0" dirty="0">
                          <a:solidFill>
                            <a:schemeClr val="accent1"/>
                          </a:solidFill>
                        </a:rPr>
                        <a:t>Median</a:t>
                      </a:r>
                    </a:p>
                  </a:txBody>
                  <a:tcPr>
                    <a:lnL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BBCB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b="0" dirty="0">
                          <a:solidFill>
                            <a:schemeClr val="accent1"/>
                          </a:solidFill>
                        </a:rPr>
                        <a:t>IQR</a:t>
                      </a:r>
                    </a:p>
                  </a:txBody>
                  <a:tcPr>
                    <a:lnL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BBCB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09868">
                <a:tc>
                  <a:txBody>
                    <a:bodyPr/>
                    <a:lstStyle/>
                    <a:p>
                      <a:pPr algn="l"/>
                      <a:r>
                        <a:rPr lang="en-US" sz="2000" b="0" dirty="0">
                          <a:solidFill>
                            <a:schemeClr val="dk1"/>
                          </a:solidFill>
                          <a:effectLst/>
                        </a:rPr>
                        <a:t>Building Size (m</a:t>
                      </a:r>
                      <a:r>
                        <a:rPr lang="en-US" sz="2000" b="0" baseline="30000" dirty="0">
                          <a:solidFill>
                            <a:schemeClr val="dk1"/>
                          </a:solidFill>
                          <a:effectLst/>
                        </a:rPr>
                        <a:t>2</a:t>
                      </a:r>
                      <a:r>
                        <a:rPr lang="en-US" sz="2000" b="0" baseline="0" dirty="0">
                          <a:solidFill>
                            <a:schemeClr val="dk1"/>
                          </a:solidFill>
                          <a:effectLst/>
                        </a:rPr>
                        <a:t>)</a:t>
                      </a:r>
                      <a:endParaRPr lang="en-US" sz="2000" b="0" dirty="0">
                        <a:solidFill>
                          <a:schemeClr val="dk1"/>
                        </a:solidFill>
                        <a:effectLst/>
                      </a:endParaRPr>
                    </a:p>
                  </a:txBody>
                  <a:tcPr marL="82550" marR="82550" marT="38100" marB="3810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6350" cap="flat" cmpd="sng" algn="ctr">
                      <a:solidFill>
                        <a:srgbClr val="BBBCB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BBCB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dk1"/>
                          </a:solidFill>
                          <a:effectLst/>
                        </a:rPr>
                        <a:t>147</a:t>
                      </a:r>
                    </a:p>
                  </a:txBody>
                  <a:tcPr marL="82550" marR="82550" marT="38100" marB="3810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6350" cap="flat" cmpd="sng" algn="ctr">
                      <a:solidFill>
                        <a:srgbClr val="BBBCB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BBCB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dk1"/>
                          </a:solidFill>
                          <a:effectLst/>
                        </a:rPr>
                        <a:t>103</a:t>
                      </a:r>
                    </a:p>
                  </a:txBody>
                  <a:tcPr marL="82550" marR="82550" marT="38100" marB="3810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6350" cap="flat" cmpd="sng" algn="ctr">
                      <a:solidFill>
                        <a:srgbClr val="BBBCB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BBCB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09868">
                <a:tc>
                  <a:txBody>
                    <a:bodyPr/>
                    <a:lstStyle/>
                    <a:p>
                      <a:pPr algn="l"/>
                      <a:r>
                        <a:rPr lang="en-US" sz="2000" b="0" dirty="0">
                          <a:solidFill>
                            <a:schemeClr val="dk1"/>
                          </a:solidFill>
                          <a:effectLst/>
                        </a:rPr>
                        <a:t>Land Size (m</a:t>
                      </a:r>
                      <a:r>
                        <a:rPr lang="en-US" sz="2000" b="0" baseline="30000" dirty="0">
                          <a:solidFill>
                            <a:schemeClr val="dk1"/>
                          </a:solidFill>
                          <a:effectLst/>
                        </a:rPr>
                        <a:t>2</a:t>
                      </a:r>
                      <a:r>
                        <a:rPr lang="en-US" sz="2000" b="0" baseline="0" dirty="0">
                          <a:solidFill>
                            <a:schemeClr val="dk1"/>
                          </a:solidFill>
                          <a:effectLst/>
                        </a:rPr>
                        <a:t>)</a:t>
                      </a:r>
                      <a:endParaRPr lang="en-US" sz="2000" b="0" dirty="0">
                        <a:solidFill>
                          <a:schemeClr val="dk1"/>
                        </a:solidFill>
                        <a:effectLst/>
                      </a:endParaRPr>
                    </a:p>
                  </a:txBody>
                  <a:tcPr marL="82550" marR="82550" marT="38100" marB="3810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6350" cap="flat" cmpd="sng" algn="ctr">
                      <a:solidFill>
                        <a:srgbClr val="BBBCB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BBCB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dk1"/>
                          </a:solidFill>
                          <a:effectLst/>
                        </a:rPr>
                        <a:t>294.5</a:t>
                      </a:r>
                    </a:p>
                  </a:txBody>
                  <a:tcPr marL="82550" marR="82550" marT="38100" marB="3810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6350" cap="flat" cmpd="sng" algn="ctr">
                      <a:solidFill>
                        <a:srgbClr val="BBBCB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BBCB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dk1"/>
                          </a:solidFill>
                          <a:effectLst/>
                        </a:rPr>
                        <a:t>650</a:t>
                      </a:r>
                    </a:p>
                  </a:txBody>
                  <a:tcPr marL="82550" marR="82550" marT="38100" marB="3810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6350" cap="flat" cmpd="sng" algn="ctr">
                      <a:solidFill>
                        <a:srgbClr val="BBBCB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BBCB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09868">
                <a:tc>
                  <a:txBody>
                    <a:bodyPr/>
                    <a:lstStyle/>
                    <a:p>
                      <a:pPr algn="l"/>
                      <a:r>
                        <a:rPr lang="en-US" sz="2000" b="0" dirty="0">
                          <a:solidFill>
                            <a:schemeClr val="dk1"/>
                          </a:solidFill>
                          <a:effectLst/>
                        </a:rPr>
                        <a:t>Bedrooms</a:t>
                      </a:r>
                    </a:p>
                  </a:txBody>
                  <a:tcPr marL="82550" marR="82550" marT="38100" marB="3810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6350" cap="flat" cmpd="sng" algn="ctr">
                      <a:solidFill>
                        <a:srgbClr val="BBBCB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BBCB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dk1"/>
                          </a:solidFill>
                          <a:effectLst/>
                        </a:rPr>
                        <a:t>3</a:t>
                      </a:r>
                    </a:p>
                  </a:txBody>
                  <a:tcPr marL="82550" marR="82550" marT="38100" marB="3810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6350" cap="flat" cmpd="sng" algn="ctr">
                      <a:solidFill>
                        <a:srgbClr val="BBBCB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BBCB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dk1"/>
                          </a:solidFill>
                          <a:effectLst/>
                        </a:rPr>
                        <a:t>1</a:t>
                      </a:r>
                    </a:p>
                  </a:txBody>
                  <a:tcPr marL="82550" marR="82550" marT="38100" marB="3810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6350" cap="flat" cmpd="sng" algn="ctr">
                      <a:solidFill>
                        <a:srgbClr val="BBBCB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BBCB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09868">
                <a:tc>
                  <a:txBody>
                    <a:bodyPr/>
                    <a:lstStyle/>
                    <a:p>
                      <a:pPr algn="l"/>
                      <a:r>
                        <a:rPr lang="en-US" sz="2000" b="0" dirty="0">
                          <a:solidFill>
                            <a:schemeClr val="dk1"/>
                          </a:solidFill>
                          <a:effectLst/>
                        </a:rPr>
                        <a:t>Bathrooms</a:t>
                      </a:r>
                    </a:p>
                  </a:txBody>
                  <a:tcPr marL="82550" marR="82550" marT="38100" marB="3810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6350" cap="flat" cmpd="sng" algn="ctr">
                      <a:solidFill>
                        <a:srgbClr val="BBBCB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BBCB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dk1"/>
                          </a:solidFill>
                          <a:effectLst/>
                        </a:rPr>
                        <a:t>2</a:t>
                      </a:r>
                    </a:p>
                  </a:txBody>
                  <a:tcPr marL="82550" marR="82550" marT="38100" marB="3810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6350" cap="flat" cmpd="sng" algn="ctr">
                      <a:solidFill>
                        <a:srgbClr val="BBBCB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BBCB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dk1"/>
                          </a:solidFill>
                          <a:effectLst/>
                        </a:rPr>
                        <a:t>1</a:t>
                      </a:r>
                    </a:p>
                  </a:txBody>
                  <a:tcPr marL="82550" marR="82550" marT="38100" marB="3810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6350" cap="flat" cmpd="sng" algn="ctr">
                      <a:solidFill>
                        <a:srgbClr val="BBBCB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BBCB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509868">
                <a:tc>
                  <a:txBody>
                    <a:bodyPr/>
                    <a:lstStyle/>
                    <a:p>
                      <a:pPr algn="l"/>
                      <a:r>
                        <a:rPr lang="en-US" sz="2000" b="0" dirty="0">
                          <a:solidFill>
                            <a:schemeClr val="dk1"/>
                          </a:solidFill>
                          <a:effectLst/>
                        </a:rPr>
                        <a:t>Parking Spaces</a:t>
                      </a:r>
                    </a:p>
                  </a:txBody>
                  <a:tcPr marL="82550" marR="82550" marT="38100" marB="3810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6350" cap="flat" cmpd="sng" algn="ctr">
                      <a:solidFill>
                        <a:srgbClr val="BBBCB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BBCB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dk1"/>
                          </a:solidFill>
                          <a:effectLst/>
                        </a:rPr>
                        <a:t>2</a:t>
                      </a:r>
                    </a:p>
                  </a:txBody>
                  <a:tcPr marL="82550" marR="82550" marT="38100" marB="3810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6350" cap="flat" cmpd="sng" algn="ctr">
                      <a:solidFill>
                        <a:srgbClr val="BBBCB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BBCB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dk1"/>
                          </a:solidFill>
                          <a:effectLst/>
                        </a:rPr>
                        <a:t>1</a:t>
                      </a:r>
                    </a:p>
                  </a:txBody>
                  <a:tcPr marL="82550" marR="82550" marT="38100" marB="3810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6350" cap="flat" cmpd="sng" algn="ctr">
                      <a:solidFill>
                        <a:srgbClr val="BBBCB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BBCB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509868">
                <a:tc>
                  <a:txBody>
                    <a:bodyPr/>
                    <a:lstStyle/>
                    <a:p>
                      <a:pPr algn="l"/>
                      <a:r>
                        <a:rPr lang="en-US" sz="2000" b="0" dirty="0">
                          <a:solidFill>
                            <a:schemeClr val="dk1"/>
                          </a:solidFill>
                          <a:effectLst/>
                        </a:rPr>
                        <a:t>Price (AUD)</a:t>
                      </a:r>
                    </a:p>
                  </a:txBody>
                  <a:tcPr marL="82550" marR="82550" marT="38100" marB="3810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6350" cap="flat" cmpd="sng" algn="ctr">
                      <a:solidFill>
                        <a:srgbClr val="BBBCB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BBCB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dk1"/>
                          </a:solidFill>
                          <a:effectLst/>
                        </a:rPr>
                        <a:t>485,000</a:t>
                      </a:r>
                    </a:p>
                  </a:txBody>
                  <a:tcPr marL="82550" marR="82550" marT="38100" marB="3810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6350" cap="flat" cmpd="sng" algn="ctr">
                      <a:solidFill>
                        <a:srgbClr val="BBBCB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BBCB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dk1"/>
                          </a:solidFill>
                          <a:effectLst/>
                        </a:rPr>
                        <a:t>177,500</a:t>
                      </a:r>
                    </a:p>
                  </a:txBody>
                  <a:tcPr marL="82550" marR="82550" marT="38100" marB="3810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6350" cap="flat" cmpd="sng" algn="ctr">
                      <a:solidFill>
                        <a:srgbClr val="BBBCB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BBCB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D70EACB8-D6C6-416A-82E2-C4CDCE1D0899}"/>
              </a:ext>
            </a:extLst>
          </p:cNvPr>
          <p:cNvSpPr txBox="1"/>
          <p:nvPr/>
        </p:nvSpPr>
        <p:spPr>
          <a:xfrm>
            <a:off x="3580513" y="5489501"/>
            <a:ext cx="50309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Table 1: Descriptive statistics of features and target.</a:t>
            </a:r>
          </a:p>
        </p:txBody>
      </p:sp>
    </p:spTree>
    <p:extLst>
      <p:ext uri="{BB962C8B-B14F-4D97-AF65-F5344CB8AC3E}">
        <p14:creationId xmlns:p14="http://schemas.microsoft.com/office/powerpoint/2010/main" val="256781775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FA0C95-7B5D-462C-BF40-F73173CA60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Modeling &amp; Evaluation</a:t>
            </a:r>
          </a:p>
        </p:txBody>
      </p:sp>
      <p:graphicFrame>
        <p:nvGraphicFramePr>
          <p:cNvPr id="4" name="Group 3">
            <a:extLst>
              <a:ext uri="{FF2B5EF4-FFF2-40B4-BE49-F238E27FC236}">
                <a16:creationId xmlns:a16="http://schemas.microsoft.com/office/drawing/2014/main" id="{0622D4F3-E8B8-4B78-AA88-97843B289AE5}"/>
              </a:ext>
            </a:extLst>
          </p:cNvPr>
          <p:cNvGraphicFramePr>
            <a:graphicFrameLocks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3757771771"/>
              </p:ext>
            </p:extLst>
          </p:nvPr>
        </p:nvGraphicFramePr>
        <p:xfrm>
          <a:off x="2535554" y="1690688"/>
          <a:ext cx="7120888" cy="3194821"/>
        </p:xfrm>
        <a:graphic>
          <a:graphicData uri="http://schemas.openxmlformats.org/drawingml/2006/table">
            <a:tbl>
              <a:tblPr/>
              <a:tblGrid>
                <a:gridCol w="431597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80491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602893">
                <a:tc>
                  <a:txBody>
                    <a:bodyPr/>
                    <a:lstStyle/>
                    <a:p>
                      <a:pPr algn="l"/>
                      <a:r>
                        <a:rPr lang="en-US" sz="2400" b="0" dirty="0">
                          <a:solidFill>
                            <a:schemeClr val="accent1"/>
                          </a:solidFill>
                        </a:rPr>
                        <a:t>Model</a:t>
                      </a:r>
                    </a:p>
                  </a:txBody>
                  <a:tcPr>
                    <a:lnL w="12700" cmpd="sng">
                      <a:noFill/>
                      <a:prstDash val="solid"/>
                    </a:lnL>
                    <a:lnR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0" dirty="0">
                          <a:solidFill>
                            <a:schemeClr val="accent1"/>
                          </a:solidFill>
                        </a:rPr>
                        <a:t>RSME (AUD)</a:t>
                      </a:r>
                    </a:p>
                  </a:txBody>
                  <a:tcPr>
                    <a:lnL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22399">
                <a:tc>
                  <a:txBody>
                    <a:bodyPr/>
                    <a:lstStyle/>
                    <a:p>
                      <a:pPr algn="l"/>
                      <a:r>
                        <a:rPr lang="en-US" sz="2400" b="0" dirty="0">
                          <a:solidFill>
                            <a:schemeClr val="dk1"/>
                          </a:solidFill>
                          <a:effectLst/>
                        </a:rPr>
                        <a:t>Baseline</a:t>
                      </a:r>
                    </a:p>
                  </a:txBody>
                  <a:tcPr marL="82550" marR="82550" marT="38100" marB="3810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6350" cap="flat" cmpd="sng" algn="ctr">
                      <a:solidFill>
                        <a:schemeClr val="accent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dirty="0">
                          <a:solidFill>
                            <a:schemeClr val="dk1"/>
                          </a:solidFill>
                          <a:effectLst/>
                        </a:rPr>
                        <a:t>124,670.31</a:t>
                      </a:r>
                    </a:p>
                  </a:txBody>
                  <a:tcPr marL="82550" marR="82550" marT="38100" marB="3810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6350" cap="flat" cmpd="sng" algn="ctr">
                      <a:solidFill>
                        <a:schemeClr val="accent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22399">
                <a:tc>
                  <a:txBody>
                    <a:bodyPr/>
                    <a:lstStyle/>
                    <a:p>
                      <a:pPr algn="l"/>
                      <a:r>
                        <a:rPr lang="en-US" sz="2400" b="0" dirty="0">
                          <a:solidFill>
                            <a:schemeClr val="dk1"/>
                          </a:solidFill>
                          <a:effectLst/>
                        </a:rPr>
                        <a:t>Decision Tree</a:t>
                      </a:r>
                    </a:p>
                  </a:txBody>
                  <a:tcPr marL="82550" marR="82550" marT="38100" marB="3810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6350" cap="flat" cmpd="sng" algn="ctr">
                      <a:solidFill>
                        <a:schemeClr val="accent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dirty="0">
                          <a:solidFill>
                            <a:schemeClr val="dk1"/>
                          </a:solidFill>
                          <a:effectLst/>
                        </a:rPr>
                        <a:t>94,997.47</a:t>
                      </a:r>
                    </a:p>
                  </a:txBody>
                  <a:tcPr marL="82550" marR="82550" marT="38100" marB="3810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6350" cap="flat" cmpd="sng" algn="ctr">
                      <a:solidFill>
                        <a:schemeClr val="accent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22399">
                <a:tc>
                  <a:txBody>
                    <a:bodyPr/>
                    <a:lstStyle/>
                    <a:p>
                      <a:pPr algn="l"/>
                      <a:r>
                        <a:rPr lang="en-US" sz="2400" b="0" dirty="0">
                          <a:solidFill>
                            <a:schemeClr val="dk1"/>
                          </a:solidFill>
                          <a:effectLst/>
                        </a:rPr>
                        <a:t>Gradient Boosting</a:t>
                      </a:r>
                    </a:p>
                  </a:txBody>
                  <a:tcPr marL="82550" marR="82550" marT="38100" marB="3810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6350" cap="flat" cmpd="sng" algn="ctr">
                      <a:solidFill>
                        <a:schemeClr val="accent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dirty="0">
                          <a:solidFill>
                            <a:schemeClr val="dk1"/>
                          </a:solidFill>
                          <a:effectLst/>
                        </a:rPr>
                        <a:t>87,969.37</a:t>
                      </a:r>
                    </a:p>
                  </a:txBody>
                  <a:tcPr marL="82550" marR="82550" marT="38100" marB="3810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6350" cap="flat" cmpd="sng" algn="ctr">
                      <a:solidFill>
                        <a:schemeClr val="accent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724731">
                <a:tc>
                  <a:txBody>
                    <a:bodyPr/>
                    <a:lstStyle/>
                    <a:p>
                      <a:pPr algn="l"/>
                      <a:r>
                        <a:rPr lang="en-US" sz="2400" b="0" dirty="0">
                          <a:solidFill>
                            <a:schemeClr val="dk1"/>
                          </a:solidFill>
                          <a:effectLst/>
                        </a:rPr>
                        <a:t>Gradient Boosting (subsampled)</a:t>
                      </a:r>
                    </a:p>
                  </a:txBody>
                  <a:tcPr marL="82550" marR="82550" marT="38100" marB="3810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6350" cap="flat" cmpd="sng" algn="ctr">
                      <a:solidFill>
                        <a:schemeClr val="accent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dirty="0">
                          <a:solidFill>
                            <a:schemeClr val="dk1"/>
                          </a:solidFill>
                          <a:effectLst/>
                        </a:rPr>
                        <a:t>85,967.02</a:t>
                      </a:r>
                    </a:p>
                  </a:txBody>
                  <a:tcPr marL="82550" marR="82550" marT="38100" marB="3810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6350" cap="flat" cmpd="sng" algn="ctr">
                      <a:solidFill>
                        <a:schemeClr val="accent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E14D9D21-4B95-4CC0-83B0-54EC56387342}"/>
              </a:ext>
            </a:extLst>
          </p:cNvPr>
          <p:cNvSpPr txBox="1"/>
          <p:nvPr/>
        </p:nvSpPr>
        <p:spPr>
          <a:xfrm>
            <a:off x="3670983" y="5489501"/>
            <a:ext cx="48500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Table 2: Comparison of model test performance.</a:t>
            </a:r>
          </a:p>
        </p:txBody>
      </p:sp>
    </p:spTree>
    <p:extLst>
      <p:ext uri="{BB962C8B-B14F-4D97-AF65-F5344CB8AC3E}">
        <p14:creationId xmlns:p14="http://schemas.microsoft.com/office/powerpoint/2010/main" val="2747076392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xI7QwSDGFEKBDcoj1l7SdA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xI7QwSDGFEKBDcoj1l7SdA"/>
</p:tagLst>
</file>

<file path=ppt/theme/theme1.xml><?xml version="1.0" encoding="utf-8"?>
<a:theme xmlns:a="http://schemas.openxmlformats.org/drawingml/2006/main" name="Office Theme">
  <a:themeElements>
    <a:clrScheme name="Deloitte US Color1">
      <a:dk1>
        <a:sysClr val="windowText" lastClr="000000"/>
      </a:dk1>
      <a:lt1>
        <a:sysClr val="window" lastClr="FFFFFF"/>
      </a:lt1>
      <a:dk2>
        <a:srgbClr val="53565A"/>
      </a:dk2>
      <a:lt2>
        <a:srgbClr val="D0D0CE"/>
      </a:lt2>
      <a:accent1>
        <a:srgbClr val="86BC25"/>
      </a:accent1>
      <a:accent2>
        <a:srgbClr val="046A38"/>
      </a:accent2>
      <a:accent3>
        <a:srgbClr val="62B5E5"/>
      </a:accent3>
      <a:accent4>
        <a:srgbClr val="012169"/>
      </a:accent4>
      <a:accent5>
        <a:srgbClr val="0097A9"/>
      </a:accent5>
      <a:accent6>
        <a:srgbClr val="75787B"/>
      </a:accent6>
      <a:hlink>
        <a:srgbClr val="00A3E0"/>
      </a:hlink>
      <a:folHlink>
        <a:srgbClr val="53565A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Deloitte 16_9 onscreen</Template>
  <TotalTime>854</TotalTime>
  <Words>644</Words>
  <Application>Microsoft Office PowerPoint</Application>
  <PresentationFormat>Widescreen</PresentationFormat>
  <Paragraphs>118</Paragraphs>
  <Slides>10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Arial</vt:lpstr>
      <vt:lpstr>Calibri</vt:lpstr>
      <vt:lpstr>Calibri Light</vt:lpstr>
      <vt:lpstr>Wingdings 2</vt:lpstr>
      <vt:lpstr>Office Theme</vt:lpstr>
      <vt:lpstr>Home in the Outback: Predicting Housing Prices in Australia Andrew Yang</vt:lpstr>
      <vt:lpstr>PowerPoint Presentation</vt:lpstr>
      <vt:lpstr>Business Understanding</vt:lpstr>
      <vt:lpstr>Business Problem</vt:lpstr>
      <vt:lpstr>Features</vt:lpstr>
      <vt:lpstr>Data Understanding</vt:lpstr>
      <vt:lpstr>Data Understanding</vt:lpstr>
      <vt:lpstr>Data Understanding</vt:lpstr>
      <vt:lpstr>Modeling &amp; Evaluation</vt:lpstr>
      <vt:lpstr>Conclusion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Home in the Outback: Predicting Housing Prices in Australia Andrew Yang</dc:title>
  <dc:creator>Yang, Andrew</dc:creator>
  <cp:lastModifiedBy>Yang, Andrew</cp:lastModifiedBy>
  <cp:revision>14</cp:revision>
  <dcterms:created xsi:type="dcterms:W3CDTF">2023-01-10T16:39:43Z</dcterms:created>
  <dcterms:modified xsi:type="dcterms:W3CDTF">2023-01-26T01:37:31Z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ea60d57e-af5b-4752-ac57-3e4f28ca11dc_Enabled">
    <vt:lpwstr>true</vt:lpwstr>
  </property>
  <property fmtid="{D5CDD505-2E9C-101B-9397-08002B2CF9AE}" pid="3" name="MSIP_Label_ea60d57e-af5b-4752-ac57-3e4f28ca11dc_SetDate">
    <vt:lpwstr>2023-01-10T16:39:43Z</vt:lpwstr>
  </property>
  <property fmtid="{D5CDD505-2E9C-101B-9397-08002B2CF9AE}" pid="4" name="MSIP_Label_ea60d57e-af5b-4752-ac57-3e4f28ca11dc_Method">
    <vt:lpwstr>Standard</vt:lpwstr>
  </property>
  <property fmtid="{D5CDD505-2E9C-101B-9397-08002B2CF9AE}" pid="5" name="MSIP_Label_ea60d57e-af5b-4752-ac57-3e4f28ca11dc_Name">
    <vt:lpwstr>ea60d57e-af5b-4752-ac57-3e4f28ca11dc</vt:lpwstr>
  </property>
  <property fmtid="{D5CDD505-2E9C-101B-9397-08002B2CF9AE}" pid="6" name="MSIP_Label_ea60d57e-af5b-4752-ac57-3e4f28ca11dc_SiteId">
    <vt:lpwstr>36da45f1-dd2c-4d1f-af13-5abe46b99921</vt:lpwstr>
  </property>
  <property fmtid="{D5CDD505-2E9C-101B-9397-08002B2CF9AE}" pid="7" name="MSIP_Label_ea60d57e-af5b-4752-ac57-3e4f28ca11dc_ActionId">
    <vt:lpwstr>65652baf-d79b-4444-89b5-b63ec08e8d15</vt:lpwstr>
  </property>
  <property fmtid="{D5CDD505-2E9C-101B-9397-08002B2CF9AE}" pid="8" name="MSIP_Label_ea60d57e-af5b-4752-ac57-3e4f28ca11dc_ContentBits">
    <vt:lpwstr>0</vt:lpwstr>
  </property>
</Properties>
</file>

<file path=docProps/thumbnail.jpeg>
</file>